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4"/>
    <p:sldMasterId id="2147483687" r:id="rId5"/>
    <p:sldMasterId id="2147483704" r:id="rId6"/>
    <p:sldMasterId id="2147483768" r:id="rId7"/>
    <p:sldMasterId id="2147483782" r:id="rId8"/>
    <p:sldMasterId id="2147483660" r:id="rId9"/>
  </p:sldMasterIdLst>
  <p:notesMasterIdLst>
    <p:notesMasterId r:id="rId25"/>
  </p:notesMasterIdLst>
  <p:handoutMasterIdLst>
    <p:handoutMasterId r:id="rId26"/>
  </p:handoutMasterIdLst>
  <p:sldIdLst>
    <p:sldId id="304" r:id="rId10"/>
    <p:sldId id="752" r:id="rId11"/>
    <p:sldId id="728" r:id="rId12"/>
    <p:sldId id="283" r:id="rId13"/>
    <p:sldId id="756" r:id="rId14"/>
    <p:sldId id="741" r:id="rId15"/>
    <p:sldId id="754" r:id="rId16"/>
    <p:sldId id="755" r:id="rId17"/>
    <p:sldId id="332" r:id="rId18"/>
    <p:sldId id="274" r:id="rId19"/>
    <p:sldId id="731" r:id="rId20"/>
    <p:sldId id="285" r:id="rId21"/>
    <p:sldId id="753" r:id="rId22"/>
    <p:sldId id="334" r:id="rId23"/>
    <p:sldId id="305"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368"/>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6D367-6672-4680-B7CD-5D96DA3D70B7}" v="1" dt="2025-07-14T14:30:44.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07" autoAdjust="0"/>
  </p:normalViewPr>
  <p:slideViewPr>
    <p:cSldViewPr snapToGrid="0">
      <p:cViewPr varScale="1">
        <p:scale>
          <a:sx n="68" d="100"/>
          <a:sy n="68" d="100"/>
        </p:scale>
        <p:origin x="87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Green" userId="S::green@masstech.org::9ddab9f6-bad3-461e-a8a8-df7bd7c5e982" providerId="AD" clId="Web-{07B38723-7636-E3A1-0052-98F1BFB35591}"/>
    <pc:docChg chg="addSld delSld modSld">
      <pc:chgData name="Katherine Green" userId="S::green@masstech.org::9ddab9f6-bad3-461e-a8a8-df7bd7c5e982" providerId="AD" clId="Web-{07B38723-7636-E3A1-0052-98F1BFB35591}" dt="2025-07-09T18:46:38.842" v="277" actId="14100"/>
      <pc:docMkLst>
        <pc:docMk/>
      </pc:docMkLst>
      <pc:sldChg chg="addSp delSp modSp">
        <pc:chgData name="Katherine Green" userId="S::green@masstech.org::9ddab9f6-bad3-461e-a8a8-df7bd7c5e982" providerId="AD" clId="Web-{07B38723-7636-E3A1-0052-98F1BFB35591}" dt="2025-07-09T18:46:38.842" v="277" actId="14100"/>
        <pc:sldMkLst>
          <pc:docMk/>
          <pc:sldMk cId="2286450376" sldId="285"/>
        </pc:sldMkLst>
        <pc:spChg chg="mod">
          <ac:chgData name="Katherine Green" userId="S::green@masstech.org::9ddab9f6-bad3-461e-a8a8-df7bd7c5e982" providerId="AD" clId="Web-{07B38723-7636-E3A1-0052-98F1BFB35591}" dt="2025-07-09T18:35:05.132" v="69" actId="20577"/>
          <ac:spMkLst>
            <pc:docMk/>
            <pc:sldMk cId="2286450376" sldId="285"/>
            <ac:spMk id="6" creationId="{89DC8BED-3B34-9DFA-5F5A-9B2B2B1FBBCE}"/>
          </ac:spMkLst>
        </pc:spChg>
        <pc:spChg chg="add mod">
          <ac:chgData name="Katherine Green" userId="S::green@masstech.org::9ddab9f6-bad3-461e-a8a8-df7bd7c5e982" providerId="AD" clId="Web-{07B38723-7636-E3A1-0052-98F1BFB35591}" dt="2025-07-09T18:45:39.762" v="264" actId="1076"/>
          <ac:spMkLst>
            <pc:docMk/>
            <pc:sldMk cId="2286450376" sldId="285"/>
            <ac:spMk id="16" creationId="{67E69A1F-A919-65D7-6C36-111B57FFB3BB}"/>
          </ac:spMkLst>
        </pc:spChg>
        <pc:spChg chg="add mod">
          <ac:chgData name="Katherine Green" userId="S::green@masstech.org::9ddab9f6-bad3-461e-a8a8-df7bd7c5e982" providerId="AD" clId="Web-{07B38723-7636-E3A1-0052-98F1BFB35591}" dt="2025-07-09T18:45:35.246" v="263" actId="1076"/>
          <ac:spMkLst>
            <pc:docMk/>
            <pc:sldMk cId="2286450376" sldId="285"/>
            <ac:spMk id="19" creationId="{AA079409-169A-853B-E91A-FA2E26FA5509}"/>
          </ac:spMkLst>
        </pc:spChg>
        <pc:spChg chg="add mod">
          <ac:chgData name="Katherine Green" userId="S::green@masstech.org::9ddab9f6-bad3-461e-a8a8-df7bd7c5e982" providerId="AD" clId="Web-{07B38723-7636-E3A1-0052-98F1BFB35591}" dt="2025-07-09T18:45:16.449" v="254" actId="1076"/>
          <ac:spMkLst>
            <pc:docMk/>
            <pc:sldMk cId="2286450376" sldId="285"/>
            <ac:spMk id="20" creationId="{4A1A61B4-34F9-45EC-3A82-DD3CEF09EEEE}"/>
          </ac:spMkLst>
        </pc:spChg>
        <pc:spChg chg="add mod">
          <ac:chgData name="Katherine Green" userId="S::green@masstech.org::9ddab9f6-bad3-461e-a8a8-df7bd7c5e982" providerId="AD" clId="Web-{07B38723-7636-E3A1-0052-98F1BFB35591}" dt="2025-07-09T18:45:29.027" v="262" actId="1076"/>
          <ac:spMkLst>
            <pc:docMk/>
            <pc:sldMk cId="2286450376" sldId="285"/>
            <ac:spMk id="21" creationId="{FEF07C08-2A72-9CF5-F44F-6C1A994D3BBC}"/>
          </ac:spMkLst>
        </pc:spChg>
        <pc:picChg chg="add mod ord">
          <ac:chgData name="Katherine Green" userId="S::green@masstech.org::9ddab9f6-bad3-461e-a8a8-df7bd7c5e982" providerId="AD" clId="Web-{07B38723-7636-E3A1-0052-98F1BFB35591}" dt="2025-07-09T18:44:08.321" v="225" actId="1076"/>
          <ac:picMkLst>
            <pc:docMk/>
            <pc:sldMk cId="2286450376" sldId="285"/>
            <ac:picMk id="5" creationId="{99ED4F67-27DC-7A44-C0B1-16559FB4A386}"/>
          </ac:picMkLst>
        </pc:picChg>
        <pc:picChg chg="add mod">
          <ac:chgData name="Katherine Green" userId="S::green@masstech.org::9ddab9f6-bad3-461e-a8a8-df7bd7c5e982" providerId="AD" clId="Web-{07B38723-7636-E3A1-0052-98F1BFB35591}" dt="2025-07-09T18:44:12.118" v="227" actId="1076"/>
          <ac:picMkLst>
            <pc:docMk/>
            <pc:sldMk cId="2286450376" sldId="285"/>
            <ac:picMk id="7" creationId="{44F0DEFC-76C6-FBA0-3EAD-72FBDC9E38C7}"/>
          </ac:picMkLst>
        </pc:picChg>
        <pc:picChg chg="add mod">
          <ac:chgData name="Katherine Green" userId="S::green@masstech.org::9ddab9f6-bad3-461e-a8a8-df7bd7c5e982" providerId="AD" clId="Web-{07B38723-7636-E3A1-0052-98F1BFB35591}" dt="2025-07-09T18:44:10.775" v="226" actId="1076"/>
          <ac:picMkLst>
            <pc:docMk/>
            <pc:sldMk cId="2286450376" sldId="285"/>
            <ac:picMk id="8" creationId="{EB3364CE-0ECA-E870-3FAA-3F2F5265544D}"/>
          </ac:picMkLst>
        </pc:picChg>
        <pc:picChg chg="add mod">
          <ac:chgData name="Katherine Green" userId="S::green@masstech.org::9ddab9f6-bad3-461e-a8a8-df7bd7c5e982" providerId="AD" clId="Web-{07B38723-7636-E3A1-0052-98F1BFB35591}" dt="2025-07-09T18:46:17.591" v="272" actId="14100"/>
          <ac:picMkLst>
            <pc:docMk/>
            <pc:sldMk cId="2286450376" sldId="285"/>
            <ac:picMk id="9" creationId="{584B613D-5818-58F2-0B18-4F718FB3ACF4}"/>
          </ac:picMkLst>
        </pc:picChg>
        <pc:picChg chg="add mod">
          <ac:chgData name="Katherine Green" userId="S::green@masstech.org::9ddab9f6-bad3-461e-a8a8-df7bd7c5e982" providerId="AD" clId="Web-{07B38723-7636-E3A1-0052-98F1BFB35591}" dt="2025-07-09T18:46:14.138" v="271" actId="14100"/>
          <ac:picMkLst>
            <pc:docMk/>
            <pc:sldMk cId="2286450376" sldId="285"/>
            <ac:picMk id="10" creationId="{DD556940-2604-A2A6-BDA4-0AE8FD7B95DE}"/>
          </ac:picMkLst>
        </pc:picChg>
        <pc:picChg chg="add mod">
          <ac:chgData name="Katherine Green" userId="S::green@masstech.org::9ddab9f6-bad3-461e-a8a8-df7bd7c5e982" providerId="AD" clId="Web-{07B38723-7636-E3A1-0052-98F1BFB35591}" dt="2025-07-09T18:46:18.982" v="273" actId="14100"/>
          <ac:picMkLst>
            <pc:docMk/>
            <pc:sldMk cId="2286450376" sldId="285"/>
            <ac:picMk id="11" creationId="{74170B97-1F3F-A97E-7461-8482FC3CBEED}"/>
          </ac:picMkLst>
        </pc:picChg>
        <pc:picChg chg="add mod">
          <ac:chgData name="Katherine Green" userId="S::green@masstech.org::9ddab9f6-bad3-461e-a8a8-df7bd7c5e982" providerId="AD" clId="Web-{07B38723-7636-E3A1-0052-98F1BFB35591}" dt="2025-07-09T18:46:38.842" v="277" actId="14100"/>
          <ac:picMkLst>
            <pc:docMk/>
            <pc:sldMk cId="2286450376" sldId="285"/>
            <ac:picMk id="12" creationId="{8940A0F9-93EE-CB6A-8C9B-A4DB31CE6AE3}"/>
          </ac:picMkLst>
        </pc:picChg>
        <pc:picChg chg="add mod">
          <ac:chgData name="Katherine Green" userId="S::green@masstech.org::9ddab9f6-bad3-461e-a8a8-df7bd7c5e982" providerId="AD" clId="Web-{07B38723-7636-E3A1-0052-98F1BFB35591}" dt="2025-07-09T18:45:55.328" v="265" actId="14100"/>
          <ac:picMkLst>
            <pc:docMk/>
            <pc:sldMk cId="2286450376" sldId="285"/>
            <ac:picMk id="13" creationId="{F52BFE2C-FCD3-5A9C-2326-ABDA71AF34B9}"/>
          </ac:picMkLst>
        </pc:picChg>
        <pc:picChg chg="add mod">
          <ac:chgData name="Katherine Green" userId="S::green@masstech.org::9ddab9f6-bad3-461e-a8a8-df7bd7c5e982" providerId="AD" clId="Web-{07B38723-7636-E3A1-0052-98F1BFB35591}" dt="2025-07-09T18:46:08.624" v="270" actId="1076"/>
          <ac:picMkLst>
            <pc:docMk/>
            <pc:sldMk cId="2286450376" sldId="285"/>
            <ac:picMk id="14" creationId="{5B008236-60C9-4E8A-0DA2-902C5DF573C2}"/>
          </ac:picMkLst>
        </pc:picChg>
        <pc:picChg chg="add mod">
          <ac:chgData name="Katherine Green" userId="S::green@masstech.org::9ddab9f6-bad3-461e-a8a8-df7bd7c5e982" providerId="AD" clId="Web-{07B38723-7636-E3A1-0052-98F1BFB35591}" dt="2025-07-09T18:46:26.388" v="276" actId="1076"/>
          <ac:picMkLst>
            <pc:docMk/>
            <pc:sldMk cId="2286450376" sldId="285"/>
            <ac:picMk id="17" creationId="{8D46644A-552E-F930-7021-CD93CCF3E760}"/>
          </ac:picMkLst>
        </pc:picChg>
        <pc:picChg chg="add mod">
          <ac:chgData name="Katherine Green" userId="S::green@masstech.org::9ddab9f6-bad3-461e-a8a8-df7bd7c5e982" providerId="AD" clId="Web-{07B38723-7636-E3A1-0052-98F1BFB35591}" dt="2025-07-09T18:46:24.201" v="275" actId="1076"/>
          <ac:picMkLst>
            <pc:docMk/>
            <pc:sldMk cId="2286450376" sldId="285"/>
            <ac:picMk id="18" creationId="{292912C3-9A03-A8E5-4FB8-D44E660A77E0}"/>
          </ac:picMkLst>
        </pc:picChg>
      </pc:sldChg>
      <pc:sldChg chg="modSp">
        <pc:chgData name="Katherine Green" userId="S::green@masstech.org::9ddab9f6-bad3-461e-a8a8-df7bd7c5e982" providerId="AD" clId="Web-{07B38723-7636-E3A1-0052-98F1BFB35591}" dt="2025-07-09T18:29:21.260" v="12"/>
        <pc:sldMkLst>
          <pc:docMk/>
          <pc:sldMk cId="4036630593" sldId="305"/>
        </pc:sldMkLst>
        <pc:spChg chg="mod">
          <ac:chgData name="Katherine Green" userId="S::green@masstech.org::9ddab9f6-bad3-461e-a8a8-df7bd7c5e982" providerId="AD" clId="Web-{07B38723-7636-E3A1-0052-98F1BFB35591}" dt="2025-07-09T18:29:21.260" v="12"/>
          <ac:spMkLst>
            <pc:docMk/>
            <pc:sldMk cId="4036630593" sldId="305"/>
            <ac:spMk id="5" creationId="{00000000-0000-0000-0000-000000000000}"/>
          </ac:spMkLst>
        </pc:spChg>
      </pc:sldChg>
      <pc:sldChg chg="del">
        <pc:chgData name="Katherine Green" userId="S::green@masstech.org::9ddab9f6-bad3-461e-a8a8-df7bd7c5e982" providerId="AD" clId="Web-{07B38723-7636-E3A1-0052-98F1BFB35591}" dt="2025-07-09T18:27:49.507" v="5"/>
        <pc:sldMkLst>
          <pc:docMk/>
          <pc:sldMk cId="3351488146" sldId="322"/>
        </pc:sldMkLst>
      </pc:sldChg>
      <pc:sldChg chg="del">
        <pc:chgData name="Katherine Green" userId="S::green@masstech.org::9ddab9f6-bad3-461e-a8a8-df7bd7c5e982" providerId="AD" clId="Web-{07B38723-7636-E3A1-0052-98F1BFB35591}" dt="2025-07-09T18:27:49.492" v="3"/>
        <pc:sldMkLst>
          <pc:docMk/>
          <pc:sldMk cId="508402634" sldId="323"/>
        </pc:sldMkLst>
      </pc:sldChg>
      <pc:sldChg chg="del">
        <pc:chgData name="Katherine Green" userId="S::green@masstech.org::9ddab9f6-bad3-461e-a8a8-df7bd7c5e982" providerId="AD" clId="Web-{07B38723-7636-E3A1-0052-98F1BFB35591}" dt="2025-07-09T18:27:49.492" v="4"/>
        <pc:sldMkLst>
          <pc:docMk/>
          <pc:sldMk cId="351519925" sldId="324"/>
        </pc:sldMkLst>
      </pc:sldChg>
      <pc:sldChg chg="modSp">
        <pc:chgData name="Katherine Green" userId="S::green@masstech.org::9ddab9f6-bad3-461e-a8a8-df7bd7c5e982" providerId="AD" clId="Web-{07B38723-7636-E3A1-0052-98F1BFB35591}" dt="2025-07-09T18:29:10.182" v="10" actId="20577"/>
        <pc:sldMkLst>
          <pc:docMk/>
          <pc:sldMk cId="2815750891" sldId="334"/>
        </pc:sldMkLst>
        <pc:spChg chg="mod">
          <ac:chgData name="Katherine Green" userId="S::green@masstech.org::9ddab9f6-bad3-461e-a8a8-df7bd7c5e982" providerId="AD" clId="Web-{07B38723-7636-E3A1-0052-98F1BFB35591}" dt="2025-07-09T18:29:10.182" v="10" actId="20577"/>
          <ac:spMkLst>
            <pc:docMk/>
            <pc:sldMk cId="2815750891" sldId="334"/>
            <ac:spMk id="5" creationId="{00000000-0000-0000-0000-000000000000}"/>
          </ac:spMkLst>
        </pc:spChg>
      </pc:sldChg>
      <pc:sldChg chg="add">
        <pc:chgData name="Katherine Green" userId="S::green@masstech.org::9ddab9f6-bad3-461e-a8a8-df7bd7c5e982" providerId="AD" clId="Web-{07B38723-7636-E3A1-0052-98F1BFB35591}" dt="2025-07-09T18:27:35.257" v="0"/>
        <pc:sldMkLst>
          <pc:docMk/>
          <pc:sldMk cId="4165121799" sldId="741"/>
        </pc:sldMkLst>
      </pc:sldChg>
      <pc:sldChg chg="modSp">
        <pc:chgData name="Katherine Green" userId="S::green@masstech.org::9ddab9f6-bad3-461e-a8a8-df7bd7c5e982" providerId="AD" clId="Web-{07B38723-7636-E3A1-0052-98F1BFB35591}" dt="2025-07-09T18:32:19.688" v="36"/>
        <pc:sldMkLst>
          <pc:docMk/>
          <pc:sldMk cId="3268519552" sldId="753"/>
        </pc:sldMkLst>
        <pc:picChg chg="mod">
          <ac:chgData name="Katherine Green" userId="S::green@masstech.org::9ddab9f6-bad3-461e-a8a8-df7bd7c5e982" providerId="AD" clId="Web-{07B38723-7636-E3A1-0052-98F1BFB35591}" dt="2025-07-09T18:32:14.485" v="30"/>
          <ac:picMkLst>
            <pc:docMk/>
            <pc:sldMk cId="3268519552" sldId="753"/>
            <ac:picMk id="1026" creationId="{35E5D230-4B94-5759-F11F-B059B0213E6F}"/>
          </ac:picMkLst>
        </pc:picChg>
        <pc:picChg chg="mod">
          <ac:chgData name="Katherine Green" userId="S::green@masstech.org::9ddab9f6-bad3-461e-a8a8-df7bd7c5e982" providerId="AD" clId="Web-{07B38723-7636-E3A1-0052-98F1BFB35591}" dt="2025-07-09T18:32:14.501" v="31"/>
          <ac:picMkLst>
            <pc:docMk/>
            <pc:sldMk cId="3268519552" sldId="753"/>
            <ac:picMk id="1030" creationId="{AFCA2D14-43D8-2CA1-4550-EDFFF6BA3BFD}"/>
          </ac:picMkLst>
        </pc:picChg>
        <pc:picChg chg="mod">
          <ac:chgData name="Katherine Green" userId="S::green@masstech.org::9ddab9f6-bad3-461e-a8a8-df7bd7c5e982" providerId="AD" clId="Web-{07B38723-7636-E3A1-0052-98F1BFB35591}" dt="2025-07-09T18:32:19.688" v="36"/>
          <ac:picMkLst>
            <pc:docMk/>
            <pc:sldMk cId="3268519552" sldId="753"/>
            <ac:picMk id="1032" creationId="{681BF090-3624-FBB9-6484-971CB5A7F06E}"/>
          </ac:picMkLst>
        </pc:picChg>
        <pc:picChg chg="mod">
          <ac:chgData name="Katherine Green" userId="S::green@masstech.org::9ddab9f6-bad3-461e-a8a8-df7bd7c5e982" providerId="AD" clId="Web-{07B38723-7636-E3A1-0052-98F1BFB35591}" dt="2025-07-09T18:32:14.501" v="32"/>
          <ac:picMkLst>
            <pc:docMk/>
            <pc:sldMk cId="3268519552" sldId="753"/>
            <ac:picMk id="1034" creationId="{EB8FBBBD-0104-D98F-10DD-98E9B125622E}"/>
          </ac:picMkLst>
        </pc:picChg>
        <pc:picChg chg="mod">
          <ac:chgData name="Katherine Green" userId="S::green@masstech.org::9ddab9f6-bad3-461e-a8a8-df7bd7c5e982" providerId="AD" clId="Web-{07B38723-7636-E3A1-0052-98F1BFB35591}" dt="2025-07-09T18:32:14.501" v="33"/>
          <ac:picMkLst>
            <pc:docMk/>
            <pc:sldMk cId="3268519552" sldId="753"/>
            <ac:picMk id="1036" creationId="{9030FEC3-6B8E-A155-8B39-E1E34FD98CEF}"/>
          </ac:picMkLst>
        </pc:picChg>
        <pc:picChg chg="mod">
          <ac:chgData name="Katherine Green" userId="S::green@masstech.org::9ddab9f6-bad3-461e-a8a8-df7bd7c5e982" providerId="AD" clId="Web-{07B38723-7636-E3A1-0052-98F1BFB35591}" dt="2025-07-09T18:32:14.501" v="34"/>
          <ac:picMkLst>
            <pc:docMk/>
            <pc:sldMk cId="3268519552" sldId="753"/>
            <ac:picMk id="1040" creationId="{A584D930-05D9-C3A7-DD13-2C85A1E5B636}"/>
          </ac:picMkLst>
        </pc:picChg>
        <pc:picChg chg="mod">
          <ac:chgData name="Katherine Green" userId="S::green@masstech.org::9ddab9f6-bad3-461e-a8a8-df7bd7c5e982" providerId="AD" clId="Web-{07B38723-7636-E3A1-0052-98F1BFB35591}" dt="2025-07-09T18:32:14.579" v="35"/>
          <ac:picMkLst>
            <pc:docMk/>
            <pc:sldMk cId="3268519552" sldId="753"/>
            <ac:picMk id="1042" creationId="{F6A85766-4A1D-5CA5-A144-C7078F0E8298}"/>
          </ac:picMkLst>
        </pc:picChg>
      </pc:sldChg>
      <pc:sldChg chg="add">
        <pc:chgData name="Katherine Green" userId="S::green@masstech.org::9ddab9f6-bad3-461e-a8a8-df7bd7c5e982" providerId="AD" clId="Web-{07B38723-7636-E3A1-0052-98F1BFB35591}" dt="2025-07-09T18:27:35.288" v="1"/>
        <pc:sldMkLst>
          <pc:docMk/>
          <pc:sldMk cId="1152760656" sldId="754"/>
        </pc:sldMkLst>
      </pc:sldChg>
      <pc:sldChg chg="add">
        <pc:chgData name="Katherine Green" userId="S::green@masstech.org::9ddab9f6-bad3-461e-a8a8-df7bd7c5e982" providerId="AD" clId="Web-{07B38723-7636-E3A1-0052-98F1BFB35591}" dt="2025-07-09T18:27:35.319" v="2"/>
        <pc:sldMkLst>
          <pc:docMk/>
          <pc:sldMk cId="3894924260" sldId="755"/>
        </pc:sldMkLst>
      </pc:sldChg>
    </pc:docChg>
  </pc:docChgLst>
  <pc:docChgLst>
    <pc:chgData name="Keely Benson" userId="S::benson@masstech.org::5e345be6-8cf9-4336-be12-001ce043c613" providerId="AD" clId="Web-{082E03B3-F3E6-E450-AFDB-6B2CBC8071FC}"/>
    <pc:docChg chg="modSld">
      <pc:chgData name="Keely Benson" userId="S::benson@masstech.org::5e345be6-8cf9-4336-be12-001ce043c613" providerId="AD" clId="Web-{082E03B3-F3E6-E450-AFDB-6B2CBC8071FC}" dt="2025-07-09T18:58:04.234" v="3" actId="20577"/>
      <pc:docMkLst>
        <pc:docMk/>
      </pc:docMkLst>
      <pc:sldChg chg="modSp">
        <pc:chgData name="Keely Benson" userId="S::benson@masstech.org::5e345be6-8cf9-4336-be12-001ce043c613" providerId="AD" clId="Web-{082E03B3-F3E6-E450-AFDB-6B2CBC8071FC}" dt="2025-07-09T18:58:04.234" v="3" actId="20577"/>
        <pc:sldMkLst>
          <pc:docMk/>
          <pc:sldMk cId="2286450376" sldId="285"/>
        </pc:sldMkLst>
        <pc:spChg chg="mod">
          <ac:chgData name="Keely Benson" userId="S::benson@masstech.org::5e345be6-8cf9-4336-be12-001ce043c613" providerId="AD" clId="Web-{082E03B3-F3E6-E450-AFDB-6B2CBC8071FC}" dt="2025-07-09T18:58:04.234" v="3" actId="20577"/>
          <ac:spMkLst>
            <pc:docMk/>
            <pc:sldMk cId="2286450376" sldId="285"/>
            <ac:spMk id="6" creationId="{89DC8BED-3B34-9DFA-5F5A-9B2B2B1FBBCE}"/>
          </ac:spMkLst>
        </pc:spChg>
      </pc:sldChg>
    </pc:docChg>
  </pc:docChgLst>
  <pc:docChgLst>
    <pc:chgData name="Keely Benson" userId="S::benson@masstech.org::5e345be6-8cf9-4336-be12-001ce043c613" providerId="AD" clId="Web-{0921A167-E2C0-B730-ADA0-E583437AED00}"/>
    <pc:docChg chg="addSld delSld modSld sldOrd addMainMaster modMainMaster">
      <pc:chgData name="Keely Benson" userId="S::benson@masstech.org::5e345be6-8cf9-4336-be12-001ce043c613" providerId="AD" clId="Web-{0921A167-E2C0-B730-ADA0-E583437AED00}" dt="2025-07-09T16:57:15.717" v="398" actId="20577"/>
      <pc:docMkLst>
        <pc:docMk/>
      </pc:docMkLst>
      <pc:sldChg chg="del">
        <pc:chgData name="Keely Benson" userId="S::benson@masstech.org::5e345be6-8cf9-4336-be12-001ce043c613" providerId="AD" clId="Web-{0921A167-E2C0-B730-ADA0-E583437AED00}" dt="2025-07-09T16:18:07.568" v="187"/>
        <pc:sldMkLst>
          <pc:docMk/>
          <pc:sldMk cId="816692928" sldId="270"/>
        </pc:sldMkLst>
      </pc:sldChg>
      <pc:sldChg chg="modSp">
        <pc:chgData name="Keely Benson" userId="S::benson@masstech.org::5e345be6-8cf9-4336-be12-001ce043c613" providerId="AD" clId="Web-{0921A167-E2C0-B730-ADA0-E583437AED00}" dt="2025-07-09T16:37:28.978" v="261" actId="14100"/>
        <pc:sldMkLst>
          <pc:docMk/>
          <pc:sldMk cId="2709588295" sldId="274"/>
        </pc:sldMkLst>
        <pc:spChg chg="mod">
          <ac:chgData name="Keely Benson" userId="S::benson@masstech.org::5e345be6-8cf9-4336-be12-001ce043c613" providerId="AD" clId="Web-{0921A167-E2C0-B730-ADA0-E583437AED00}" dt="2025-07-09T16:37:28.978" v="261" actId="14100"/>
          <ac:spMkLst>
            <pc:docMk/>
            <pc:sldMk cId="2709588295" sldId="274"/>
            <ac:spMk id="5" creationId="{00000000-0000-0000-0000-000000000000}"/>
          </ac:spMkLst>
        </pc:spChg>
      </pc:sldChg>
      <pc:sldChg chg="addSp modSp modNotes">
        <pc:chgData name="Keely Benson" userId="S::benson@masstech.org::5e345be6-8cf9-4336-be12-001ce043c613" providerId="AD" clId="Web-{0921A167-E2C0-B730-ADA0-E583437AED00}" dt="2025-07-09T16:41:00.550" v="265"/>
        <pc:sldMkLst>
          <pc:docMk/>
          <pc:sldMk cId="1160719460" sldId="283"/>
        </pc:sldMkLst>
        <pc:picChg chg="add mod">
          <ac:chgData name="Keely Benson" userId="S::benson@masstech.org::5e345be6-8cf9-4336-be12-001ce043c613" providerId="AD" clId="Web-{0921A167-E2C0-B730-ADA0-E583437AED00}" dt="2025-07-09T16:31:53.620" v="224"/>
          <ac:picMkLst>
            <pc:docMk/>
            <pc:sldMk cId="1160719460" sldId="283"/>
            <ac:picMk id="5" creationId="{E1E1727D-6234-D17B-05F2-0B9863B3E7C0}"/>
          </ac:picMkLst>
        </pc:picChg>
      </pc:sldChg>
      <pc:sldChg chg="addSp delSp modSp">
        <pc:chgData name="Keely Benson" userId="S::benson@masstech.org::5e345be6-8cf9-4336-be12-001ce043c613" providerId="AD" clId="Web-{0921A167-E2C0-B730-ADA0-E583437AED00}" dt="2025-07-09T16:53:28.566" v="391" actId="14100"/>
        <pc:sldMkLst>
          <pc:docMk/>
          <pc:sldMk cId="2286450376" sldId="285"/>
        </pc:sldMkLst>
        <pc:spChg chg="mod">
          <ac:chgData name="Keely Benson" userId="S::benson@masstech.org::5e345be6-8cf9-4336-be12-001ce043c613" providerId="AD" clId="Web-{0921A167-E2C0-B730-ADA0-E583437AED00}" dt="2025-07-09T16:49:24.384" v="292" actId="20577"/>
          <ac:spMkLst>
            <pc:docMk/>
            <pc:sldMk cId="2286450376" sldId="285"/>
            <ac:spMk id="2" creationId="{00000000-0000-0000-0000-000000000000}"/>
          </ac:spMkLst>
        </pc:spChg>
        <pc:spChg chg="mod">
          <ac:chgData name="Keely Benson" userId="S::benson@masstech.org::5e345be6-8cf9-4336-be12-001ce043c613" providerId="AD" clId="Web-{0921A167-E2C0-B730-ADA0-E583437AED00}" dt="2025-07-09T16:53:04.315" v="389" actId="20577"/>
          <ac:spMkLst>
            <pc:docMk/>
            <pc:sldMk cId="2286450376" sldId="285"/>
            <ac:spMk id="6" creationId="{89DC8BED-3B34-9DFA-5F5A-9B2B2B1FBBCE}"/>
          </ac:spMkLst>
        </pc:spChg>
        <pc:picChg chg="add mod">
          <ac:chgData name="Keely Benson" userId="S::benson@masstech.org::5e345be6-8cf9-4336-be12-001ce043c613" providerId="AD" clId="Web-{0921A167-E2C0-B730-ADA0-E583437AED00}" dt="2025-07-09T16:53:28.566" v="391" actId="14100"/>
          <ac:picMkLst>
            <pc:docMk/>
            <pc:sldMk cId="2286450376" sldId="285"/>
            <ac:picMk id="4" creationId="{37ABCD50-03F1-AF2F-F851-56827C8D95A2}"/>
          </ac:picMkLst>
        </pc:picChg>
      </pc:sldChg>
      <pc:sldChg chg="del">
        <pc:chgData name="Keely Benson" userId="S::benson@masstech.org::5e345be6-8cf9-4336-be12-001ce043c613" providerId="AD" clId="Web-{0921A167-E2C0-B730-ADA0-E583437AED00}" dt="2025-07-09T16:32:01.120" v="225"/>
        <pc:sldMkLst>
          <pc:docMk/>
          <pc:sldMk cId="4019722378" sldId="293"/>
        </pc:sldMkLst>
      </pc:sldChg>
      <pc:sldChg chg="del">
        <pc:chgData name="Keely Benson" userId="S::benson@masstech.org::5e345be6-8cf9-4336-be12-001ce043c613" providerId="AD" clId="Web-{0921A167-E2C0-B730-ADA0-E583437AED00}" dt="2025-07-09T16:34:28.064" v="230"/>
        <pc:sldMkLst>
          <pc:docMk/>
          <pc:sldMk cId="1506143394" sldId="302"/>
        </pc:sldMkLst>
      </pc:sldChg>
      <pc:sldChg chg="modSp add">
        <pc:chgData name="Keely Benson" userId="S::benson@masstech.org::5e345be6-8cf9-4336-be12-001ce043c613" providerId="AD" clId="Web-{0921A167-E2C0-B730-ADA0-E583437AED00}" dt="2025-07-09T16:18:14.381" v="188" actId="1076"/>
        <pc:sldMkLst>
          <pc:docMk/>
          <pc:sldMk cId="2352482825" sldId="304"/>
        </pc:sldMkLst>
        <pc:spChg chg="mod">
          <ac:chgData name="Keely Benson" userId="S::benson@masstech.org::5e345be6-8cf9-4336-be12-001ce043c613" providerId="AD" clId="Web-{0921A167-E2C0-B730-ADA0-E583437AED00}" dt="2025-07-09T16:18:14.381" v="188" actId="1076"/>
          <ac:spMkLst>
            <pc:docMk/>
            <pc:sldMk cId="2352482825" sldId="304"/>
            <ac:spMk id="4" creationId="{35D8E119-7F8B-BC35-53EE-BAD8D1947BB5}"/>
          </ac:spMkLst>
        </pc:spChg>
      </pc:sldChg>
      <pc:sldChg chg="ord">
        <pc:chgData name="Keely Benson" userId="S::benson@masstech.org::5e345be6-8cf9-4336-be12-001ce043c613" providerId="AD" clId="Web-{0921A167-E2C0-B730-ADA0-E583437AED00}" dt="2025-07-09T16:35:15.269" v="231"/>
        <pc:sldMkLst>
          <pc:docMk/>
          <pc:sldMk cId="4036630593" sldId="305"/>
        </pc:sldMkLst>
      </pc:sldChg>
      <pc:sldChg chg="modSp del ord">
        <pc:chgData name="Keely Benson" userId="S::benson@masstech.org::5e345be6-8cf9-4336-be12-001ce043c613" providerId="AD" clId="Web-{0921A167-E2C0-B730-ADA0-E583437AED00}" dt="2025-07-09T16:36:26.413" v="236"/>
        <pc:sldMkLst>
          <pc:docMk/>
          <pc:sldMk cId="3532923801" sldId="308"/>
        </pc:sldMkLst>
      </pc:sldChg>
      <pc:sldChg chg="modSp">
        <pc:chgData name="Keely Benson" userId="S::benson@masstech.org::5e345be6-8cf9-4336-be12-001ce043c613" providerId="AD" clId="Web-{0921A167-E2C0-B730-ADA0-E583437AED00}" dt="2025-07-09T16:57:15.717" v="398" actId="20577"/>
        <pc:sldMkLst>
          <pc:docMk/>
          <pc:sldMk cId="3093449671" sldId="332"/>
        </pc:sldMkLst>
        <pc:spChg chg="mod">
          <ac:chgData name="Keely Benson" userId="S::benson@masstech.org::5e345be6-8cf9-4336-be12-001ce043c613" providerId="AD" clId="Web-{0921A167-E2C0-B730-ADA0-E583437AED00}" dt="2025-07-09T16:57:15.717" v="398" actId="20577"/>
          <ac:spMkLst>
            <pc:docMk/>
            <pc:sldMk cId="3093449671" sldId="332"/>
            <ac:spMk id="2" creationId="{00000000-0000-0000-0000-000000000000}"/>
          </ac:spMkLst>
        </pc:spChg>
        <pc:spChg chg="mod">
          <ac:chgData name="Keely Benson" userId="S::benson@masstech.org::5e345be6-8cf9-4336-be12-001ce043c613" providerId="AD" clId="Web-{0921A167-E2C0-B730-ADA0-E583437AED00}" dt="2025-07-09T16:44:37.309" v="276" actId="20577"/>
          <ac:spMkLst>
            <pc:docMk/>
            <pc:sldMk cId="3093449671" sldId="332"/>
            <ac:spMk id="3" creationId="{00000000-0000-0000-0000-000000000000}"/>
          </ac:spMkLst>
        </pc:spChg>
      </pc:sldChg>
      <pc:sldChg chg="modSp">
        <pc:chgData name="Keely Benson" userId="S::benson@masstech.org::5e345be6-8cf9-4336-be12-001ce043c613" providerId="AD" clId="Web-{0921A167-E2C0-B730-ADA0-E583437AED00}" dt="2025-07-09T16:23:40.145" v="223" actId="1076"/>
        <pc:sldMkLst>
          <pc:docMk/>
          <pc:sldMk cId="3495379428" sldId="728"/>
        </pc:sldMkLst>
        <pc:spChg chg="mod">
          <ac:chgData name="Keely Benson" userId="S::benson@masstech.org::5e345be6-8cf9-4336-be12-001ce043c613" providerId="AD" clId="Web-{0921A167-E2C0-B730-ADA0-E583437AED00}" dt="2025-07-09T16:23:40.145" v="223" actId="1076"/>
          <ac:spMkLst>
            <pc:docMk/>
            <pc:sldMk cId="3495379428" sldId="728"/>
            <ac:spMk id="2" creationId="{00000000-0000-0000-0000-000000000000}"/>
          </ac:spMkLst>
        </pc:spChg>
        <pc:spChg chg="mod">
          <ac:chgData name="Keely Benson" userId="S::benson@masstech.org::5e345be6-8cf9-4336-be12-001ce043c613" providerId="AD" clId="Web-{0921A167-E2C0-B730-ADA0-E583437AED00}" dt="2025-07-09T16:22:33.174" v="219" actId="1076"/>
          <ac:spMkLst>
            <pc:docMk/>
            <pc:sldMk cId="3495379428" sldId="728"/>
            <ac:spMk id="3" creationId="{7BB92665-2F97-1589-191E-415F47F0668F}"/>
          </ac:spMkLst>
        </pc:spChg>
        <pc:spChg chg="mod">
          <ac:chgData name="Keely Benson" userId="S::benson@masstech.org::5e345be6-8cf9-4336-be12-001ce043c613" providerId="AD" clId="Web-{0921A167-E2C0-B730-ADA0-E583437AED00}" dt="2025-07-09T16:22:47.784" v="220" actId="1076"/>
          <ac:spMkLst>
            <pc:docMk/>
            <pc:sldMk cId="3495379428" sldId="728"/>
            <ac:spMk id="38" creationId="{FE890A4F-4118-4F36-9A02-86C6C489FCAE}"/>
          </ac:spMkLst>
        </pc:spChg>
        <pc:spChg chg="mod">
          <ac:chgData name="Keely Benson" userId="S::benson@masstech.org::5e345be6-8cf9-4336-be12-001ce043c613" providerId="AD" clId="Web-{0921A167-E2C0-B730-ADA0-E583437AED00}" dt="2025-07-09T16:22:15.454" v="217" actId="1076"/>
          <ac:spMkLst>
            <pc:docMk/>
            <pc:sldMk cId="3495379428" sldId="728"/>
            <ac:spMk id="44" creationId="{FE890A4F-4118-4F36-9A02-86C6C489FCAE}"/>
          </ac:spMkLst>
        </pc:spChg>
        <pc:spChg chg="mod">
          <ac:chgData name="Keely Benson" userId="S::benson@masstech.org::5e345be6-8cf9-4336-be12-001ce043c613" providerId="AD" clId="Web-{0921A167-E2C0-B730-ADA0-E583437AED00}" dt="2025-07-09T15:01:23.698" v="42" actId="1076"/>
          <ac:spMkLst>
            <pc:docMk/>
            <pc:sldMk cId="3495379428" sldId="728"/>
            <ac:spMk id="168" creationId="{EDF94C37-B609-4F46-83FE-94200A2ADF36}"/>
          </ac:spMkLst>
        </pc:spChg>
        <pc:spChg chg="mod">
          <ac:chgData name="Keely Benson" userId="S::benson@masstech.org::5e345be6-8cf9-4336-be12-001ce043c613" providerId="AD" clId="Web-{0921A167-E2C0-B730-ADA0-E583437AED00}" dt="2025-07-09T16:22:09.626" v="216" actId="20577"/>
          <ac:spMkLst>
            <pc:docMk/>
            <pc:sldMk cId="3495379428" sldId="728"/>
            <ac:spMk id="256" creationId="{FE890A4F-4118-4F36-9A02-86C6C489FCAE}"/>
          </ac:spMkLst>
        </pc:spChg>
        <pc:picChg chg="mod">
          <ac:chgData name="Keely Benson" userId="S::benson@masstech.org::5e345be6-8cf9-4336-be12-001ce043c613" providerId="AD" clId="Web-{0921A167-E2C0-B730-ADA0-E583437AED00}" dt="2025-07-09T15:01:33.964" v="43" actId="1076"/>
          <ac:picMkLst>
            <pc:docMk/>
            <pc:sldMk cId="3495379428" sldId="728"/>
            <ac:picMk id="89" creationId="{00000000-0000-0000-0000-000000000000}"/>
          </ac:picMkLst>
        </pc:picChg>
        <pc:picChg chg="mod">
          <ac:chgData name="Keely Benson" userId="S::benson@masstech.org::5e345be6-8cf9-4336-be12-001ce043c613" providerId="AD" clId="Web-{0921A167-E2C0-B730-ADA0-E583437AED00}" dt="2025-07-09T15:01:17.791" v="41" actId="1076"/>
          <ac:picMkLst>
            <pc:docMk/>
            <pc:sldMk cId="3495379428" sldId="728"/>
            <ac:picMk id="348" creationId="{00000000-0000-0000-0000-000000000000}"/>
          </ac:picMkLst>
        </pc:picChg>
        <pc:cxnChg chg="mod">
          <ac:chgData name="Keely Benson" userId="S::benson@masstech.org::5e345be6-8cf9-4336-be12-001ce043c613" providerId="AD" clId="Web-{0921A167-E2C0-B730-ADA0-E583437AED00}" dt="2025-07-09T15:00:57.180" v="38" actId="1076"/>
          <ac:cxnSpMkLst>
            <pc:docMk/>
            <pc:sldMk cId="3495379428" sldId="728"/>
            <ac:cxnSpMk id="289" creationId="{00000000-0000-0000-0000-000000000000}"/>
          </ac:cxnSpMkLst>
        </pc:cxnChg>
      </pc:sldChg>
      <pc:sldChg chg="del">
        <pc:chgData name="Keely Benson" userId="S::benson@masstech.org::5e345be6-8cf9-4336-be12-001ce043c613" providerId="AD" clId="Web-{0921A167-E2C0-B730-ADA0-E583437AED00}" dt="2025-07-09T14:56:06.330" v="0"/>
        <pc:sldMkLst>
          <pc:docMk/>
          <pc:sldMk cId="3510941616" sldId="729"/>
        </pc:sldMkLst>
      </pc:sldChg>
      <pc:sldChg chg="add modNotes">
        <pc:chgData name="Keely Benson" userId="S::benson@masstech.org::5e345be6-8cf9-4336-be12-001ce043c613" providerId="AD" clId="Web-{0921A167-E2C0-B730-ADA0-E583437AED00}" dt="2025-07-09T16:40:47.424" v="264"/>
        <pc:sldMkLst>
          <pc:docMk/>
          <pc:sldMk cId="1671416898" sldId="731"/>
        </pc:sldMkLst>
      </pc:sldChg>
      <pc:sldChg chg="add replId">
        <pc:chgData name="Keely Benson" userId="S::benson@masstech.org::5e345be6-8cf9-4336-be12-001ce043c613" providerId="AD" clId="Web-{0921A167-E2C0-B730-ADA0-E583437AED00}" dt="2025-07-09T16:48:00.974" v="277"/>
        <pc:sldMkLst>
          <pc:docMk/>
          <pc:sldMk cId="3268519552" sldId="753"/>
        </pc:sldMkLst>
      </pc:sldChg>
      <pc:sldMasterChg chg="add addSldLayout">
        <pc:chgData name="Keely Benson" userId="S::benson@masstech.org::5e345be6-8cf9-4336-be12-001ce043c613" providerId="AD" clId="Web-{0921A167-E2C0-B730-ADA0-E583437AED00}" dt="2025-07-09T16:09:11.295" v="108"/>
        <pc:sldMasterMkLst>
          <pc:docMk/>
          <pc:sldMasterMk cId="2460954070" sldId="2147483660"/>
        </pc:sldMasterMkLst>
        <pc:sldLayoutChg chg="add">
          <pc:chgData name="Keely Benson" userId="S::benson@masstech.org::5e345be6-8cf9-4336-be12-001ce043c613" providerId="AD" clId="Web-{0921A167-E2C0-B730-ADA0-E583437AED00}" dt="2025-07-09T16:09:11.295" v="108"/>
          <pc:sldLayoutMkLst>
            <pc:docMk/>
            <pc:sldMasterMk cId="2460954070" sldId="2147483660"/>
            <pc:sldLayoutMk cId="2385387890" sldId="2147483661"/>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949138452" sldId="2147483662"/>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2591524520" sldId="2147483663"/>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1203092039" sldId="2147483664"/>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3733172339" sldId="2147483665"/>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3210312558" sldId="2147483666"/>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3146388984" sldId="2147483667"/>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3171841454" sldId="2147483668"/>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1718958274" sldId="2147483669"/>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2202905451" sldId="2147483670"/>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3479445657" sldId="2147483671"/>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145301339" sldId="2147483672"/>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2781045296" sldId="2147483673"/>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326284837" sldId="2147483674"/>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3277439576" sldId="2147483675"/>
          </pc:sldLayoutMkLst>
        </pc:sldLayoutChg>
        <pc:sldLayoutChg chg="add">
          <pc:chgData name="Keely Benson" userId="S::benson@masstech.org::5e345be6-8cf9-4336-be12-001ce043c613" providerId="AD" clId="Web-{0921A167-E2C0-B730-ADA0-E583437AED00}" dt="2025-07-09T16:09:11.295" v="108"/>
          <pc:sldLayoutMkLst>
            <pc:docMk/>
            <pc:sldMasterMk cId="2460954070" sldId="2147483660"/>
            <pc:sldLayoutMk cId="3719818854" sldId="2147483676"/>
          </pc:sldLayoutMkLst>
        </pc:sldLayoutChg>
      </pc:sldMasterChg>
      <pc:sldMasterChg chg="replId modSldLayout">
        <pc:chgData name="Keely Benson" userId="S::benson@masstech.org::5e345be6-8cf9-4336-be12-001ce043c613" providerId="AD" clId="Web-{0921A167-E2C0-B730-ADA0-E583437AED00}" dt="2025-07-09T16:09:11.295" v="108"/>
        <pc:sldMasterMkLst>
          <pc:docMk/>
          <pc:sldMasterMk cId="2980035068" sldId="2147483797"/>
        </pc:sldMasterMkLst>
        <pc:sldLayoutChg chg="replId">
          <pc:chgData name="Keely Benson" userId="S::benson@masstech.org::5e345be6-8cf9-4336-be12-001ce043c613" providerId="AD" clId="Web-{0921A167-E2C0-B730-ADA0-E583437AED00}" dt="2025-07-09T16:09:11.295" v="108"/>
          <pc:sldLayoutMkLst>
            <pc:docMk/>
            <pc:sldMasterMk cId="2980035068" sldId="2147483797"/>
            <pc:sldLayoutMk cId="467348120" sldId="2147483798"/>
          </pc:sldLayoutMkLst>
        </pc:sldLayoutChg>
        <pc:sldLayoutChg chg="replId">
          <pc:chgData name="Keely Benson" userId="S::benson@masstech.org::5e345be6-8cf9-4336-be12-001ce043c613" providerId="AD" clId="Web-{0921A167-E2C0-B730-ADA0-E583437AED00}" dt="2025-07-09T16:09:11.295" v="108"/>
          <pc:sldLayoutMkLst>
            <pc:docMk/>
            <pc:sldMasterMk cId="2980035068" sldId="2147483797"/>
            <pc:sldLayoutMk cId="2802529343" sldId="2147483799"/>
          </pc:sldLayoutMkLst>
        </pc:sldLayoutChg>
        <pc:sldLayoutChg chg="replId">
          <pc:chgData name="Keely Benson" userId="S::benson@masstech.org::5e345be6-8cf9-4336-be12-001ce043c613" providerId="AD" clId="Web-{0921A167-E2C0-B730-ADA0-E583437AED00}" dt="2025-07-09T16:09:11.295" v="108"/>
          <pc:sldLayoutMkLst>
            <pc:docMk/>
            <pc:sldMasterMk cId="2980035068" sldId="2147483797"/>
            <pc:sldLayoutMk cId="3249004666" sldId="2147483800"/>
          </pc:sldLayoutMkLst>
        </pc:sldLayoutChg>
      </pc:sldMasterChg>
    </pc:docChg>
  </pc:docChgLst>
  <pc:docChgLst>
    <pc:chgData name="Keely Benson" userId="5e345be6-8cf9-4336-be12-001ce043c613" providerId="ADAL" clId="{69A6D367-6672-4680-B7CD-5D96DA3D70B7}"/>
    <pc:docChg chg="addSld modSld sldOrd">
      <pc:chgData name="Keely Benson" userId="5e345be6-8cf9-4336-be12-001ce043c613" providerId="ADAL" clId="{69A6D367-6672-4680-B7CD-5D96DA3D70B7}" dt="2025-07-14T14:33:28.552" v="9" actId="20577"/>
      <pc:docMkLst>
        <pc:docMk/>
      </pc:docMkLst>
      <pc:sldChg chg="ord">
        <pc:chgData name="Keely Benson" userId="5e345be6-8cf9-4336-be12-001ce043c613" providerId="ADAL" clId="{69A6D367-6672-4680-B7CD-5D96DA3D70B7}" dt="2025-07-14T14:11:46.426" v="7"/>
        <pc:sldMkLst>
          <pc:docMk/>
          <pc:sldMk cId="3093449671" sldId="332"/>
        </pc:sldMkLst>
      </pc:sldChg>
      <pc:sldChg chg="ord">
        <pc:chgData name="Keely Benson" userId="5e345be6-8cf9-4336-be12-001ce043c613" providerId="ADAL" clId="{69A6D367-6672-4680-B7CD-5D96DA3D70B7}" dt="2025-07-14T14:11:40.652" v="5"/>
        <pc:sldMkLst>
          <pc:docMk/>
          <pc:sldMk cId="1152760656" sldId="754"/>
        </pc:sldMkLst>
      </pc:sldChg>
      <pc:sldChg chg="add modNotesTx">
        <pc:chgData name="Keely Benson" userId="5e345be6-8cf9-4336-be12-001ce043c613" providerId="ADAL" clId="{69A6D367-6672-4680-B7CD-5D96DA3D70B7}" dt="2025-07-14T14:33:28.552" v="9" actId="20577"/>
        <pc:sldMkLst>
          <pc:docMk/>
          <pc:sldMk cId="1017661480" sldId="7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0BC154B-327F-439C-9912-B1D402ED2B99}" type="datetimeFigureOut">
              <a:rPr lang="en-US" smtClean="0"/>
              <a:t>7/14/2025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FC8978F-C9C4-4C8A-937E-5395AF38B336}" type="slidenum">
              <a:rPr lang="en-US" smtClean="0"/>
              <a:t>‹#›</a:t>
            </a:fld>
            <a:endParaRPr lang="en-US"/>
          </a:p>
        </p:txBody>
      </p:sp>
    </p:spTree>
    <p:extLst>
      <p:ext uri="{BB962C8B-B14F-4D97-AF65-F5344CB8AC3E}">
        <p14:creationId xmlns:p14="http://schemas.microsoft.com/office/powerpoint/2010/main" val="22816618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6719336-7E12-4D57-B6E7-4FF8999AED1C}" type="datetimeFigureOut">
              <a:rPr lang="en-US" smtClean="0"/>
              <a:t>7/14/2025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5AFC1E-34F3-495C-8E73-9AD4211759FF}" type="slidenum">
              <a:rPr lang="en-US" smtClean="0"/>
              <a:t>‹#›</a:t>
            </a:fld>
            <a:endParaRPr lang="en-US"/>
          </a:p>
        </p:txBody>
      </p:sp>
    </p:spTree>
    <p:extLst>
      <p:ext uri="{BB962C8B-B14F-4D97-AF65-F5344CB8AC3E}">
        <p14:creationId xmlns:p14="http://schemas.microsoft.com/office/powerpoint/2010/main" val="31607288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39CD6-5A1D-034B-AAAD-476C4B092A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433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5AFC1E-34F3-495C-8E73-9AD4211759FF}" type="slidenum">
              <a:rPr lang="en-US" smtClean="0"/>
              <a:t>12</a:t>
            </a:fld>
            <a:endParaRPr lang="en-US"/>
          </a:p>
        </p:txBody>
      </p:sp>
    </p:spTree>
    <p:extLst>
      <p:ext uri="{BB962C8B-B14F-4D97-AF65-F5344CB8AC3E}">
        <p14:creationId xmlns:p14="http://schemas.microsoft.com/office/powerpoint/2010/main" val="3061864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7F16-8EA5-A495-F053-1E6EC8ACD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1C74D-57A4-9332-69C4-BA7FCBE8D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B36D3-724D-6494-D9B3-64319746DD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F612F5-C659-BD41-86BA-8B0DCA600283}"/>
              </a:ext>
            </a:extLst>
          </p:cNvPr>
          <p:cNvSpPr>
            <a:spLocks noGrp="1"/>
          </p:cNvSpPr>
          <p:nvPr>
            <p:ph type="sldNum" sz="quarter" idx="5"/>
          </p:nvPr>
        </p:nvSpPr>
        <p:spPr/>
        <p:txBody>
          <a:bodyPr/>
          <a:lstStyle/>
          <a:p>
            <a:fld id="{5D5AFC1E-34F3-495C-8E73-9AD4211759FF}" type="slidenum">
              <a:rPr lang="en-US" smtClean="0"/>
              <a:t>13</a:t>
            </a:fld>
            <a:endParaRPr lang="en-US"/>
          </a:p>
        </p:txBody>
      </p:sp>
    </p:spTree>
    <p:extLst>
      <p:ext uri="{BB962C8B-B14F-4D97-AF65-F5344CB8AC3E}">
        <p14:creationId xmlns:p14="http://schemas.microsoft.com/office/powerpoint/2010/main" val="3865024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891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319833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833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D5AFC1E-34F3-495C-8E73-9AD421175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33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D5AFC1E-34F3-495C-8E73-9AD421175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70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D5AFC1E-34F3-495C-8E73-9AD4211759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871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6181">
              <a:defRPr/>
            </a:pPr>
            <a:endParaRPr lang="en-US" sz="800">
              <a:solidFill>
                <a:schemeClr val="accent5">
                  <a:lumMod val="50000"/>
                </a:schemeClr>
              </a:solidFill>
              <a:cs typeface="Arial" panose="020B0604020202020204" pitchFamily="34" charset="0"/>
            </a:endParaRPr>
          </a:p>
        </p:txBody>
      </p:sp>
      <p:sp>
        <p:nvSpPr>
          <p:cNvPr id="4" name="Slide Number Placeholder 3"/>
          <p:cNvSpPr>
            <a:spLocks noGrp="1"/>
          </p:cNvSpPr>
          <p:nvPr>
            <p:ph type="sldNum" sz="quarter" idx="10"/>
          </p:nvPr>
        </p:nvSpPr>
        <p:spPr/>
        <p:txBody>
          <a:bodyPr/>
          <a:lstStyle/>
          <a:p>
            <a:fld id="{A014E45B-1BFA-4A9E-B52A-20E5E1DBDB25}" type="slidenum">
              <a:rPr lang="en-US" smtClean="0"/>
              <a:t>10</a:t>
            </a:fld>
            <a:endParaRPr lang="en-US"/>
          </a:p>
        </p:txBody>
      </p:sp>
    </p:spTree>
    <p:extLst>
      <p:ext uri="{BB962C8B-B14F-4D97-AF65-F5344CB8AC3E}">
        <p14:creationId xmlns:p14="http://schemas.microsoft.com/office/powerpoint/2010/main" val="115954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D5AFC1E-34F3-495C-8E73-9AD4211759FF}" type="slidenum">
              <a:rPr lang="en-US" smtClean="0"/>
              <a:t>11</a:t>
            </a:fld>
            <a:endParaRPr lang="en-US"/>
          </a:p>
        </p:txBody>
      </p:sp>
    </p:spTree>
    <p:extLst>
      <p:ext uri="{BB962C8B-B14F-4D97-AF65-F5344CB8AC3E}">
        <p14:creationId xmlns:p14="http://schemas.microsoft.com/office/powerpoint/2010/main" val="141751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348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8323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rgbClr val="4E84C4"/>
        </a:solidFill>
        <a:effectLst/>
      </p:bgPr>
    </p:bg>
    <p:spTree>
      <p:nvGrpSpPr>
        <p:cNvPr id="1" name=""/>
        <p:cNvGrpSpPr/>
        <p:nvPr/>
      </p:nvGrpSpPr>
      <p:grpSpPr>
        <a:xfrm>
          <a:off x="0" y="0"/>
          <a:ext cx="0" cy="0"/>
          <a:chOff x="0" y="0"/>
          <a:chExt cx="0" cy="0"/>
        </a:xfrm>
      </p:grpSpPr>
      <p:pic>
        <p:nvPicPr>
          <p:cNvPr id="3" name="Picture 2" descr="A white triangle shaped object&#10;&#10;AI-generated content may be incorrect.">
            <a:extLst>
              <a:ext uri="{FF2B5EF4-FFF2-40B4-BE49-F238E27FC236}">
                <a16:creationId xmlns:a16="http://schemas.microsoft.com/office/drawing/2014/main" id="{BB59778C-F493-9067-B85C-46B0E9A87F3E}"/>
              </a:ext>
            </a:extLst>
          </p:cNvPr>
          <p:cNvPicPr>
            <a:picLocks noChangeAspect="1"/>
          </p:cNvPicPr>
          <p:nvPr userDrawn="1"/>
        </p:nvPicPr>
        <p:blipFill>
          <a:blip r:embed="rId2">
            <a:alphaModFix amt="14000"/>
            <a:extLst>
              <a:ext uri="{28A0092B-C50C-407E-A947-70E740481C1C}">
                <a14:useLocalDpi xmlns:a14="http://schemas.microsoft.com/office/drawing/2010/main" val="0"/>
              </a:ext>
            </a:extLst>
          </a:blip>
          <a:stretch>
            <a:fillRect/>
          </a:stretch>
        </p:blipFill>
        <p:spPr>
          <a:xfrm>
            <a:off x="3944274" y="-181095"/>
            <a:ext cx="8395804" cy="7220189"/>
          </a:xfrm>
          <a:prstGeom prst="rect">
            <a:avLst/>
          </a:prstGeom>
        </p:spPr>
      </p:pic>
      <p:grpSp>
        <p:nvGrpSpPr>
          <p:cNvPr id="4" name="Group 4">
            <a:extLst>
              <a:ext uri="{FF2B5EF4-FFF2-40B4-BE49-F238E27FC236}">
                <a16:creationId xmlns:a16="http://schemas.microsoft.com/office/drawing/2014/main" id="{4797D4E0-C182-FA66-081D-BD41B43ABB47}"/>
              </a:ext>
            </a:extLst>
          </p:cNvPr>
          <p:cNvGrpSpPr/>
          <p:nvPr userDrawn="1"/>
        </p:nvGrpSpPr>
        <p:grpSpPr>
          <a:xfrm>
            <a:off x="-227777" y="1229521"/>
            <a:ext cx="7340437" cy="5809574"/>
            <a:chOff x="797790" y="-2450111"/>
            <a:chExt cx="10466261" cy="9862674"/>
          </a:xfrm>
        </p:grpSpPr>
        <p:grpSp>
          <p:nvGrpSpPr>
            <p:cNvPr id="5" name="Group 5">
              <a:extLst>
                <a:ext uri="{FF2B5EF4-FFF2-40B4-BE49-F238E27FC236}">
                  <a16:creationId xmlns:a16="http://schemas.microsoft.com/office/drawing/2014/main" id="{1F8FEBB0-93E3-C9E7-CA72-132885E6375F}"/>
                </a:ext>
              </a:extLst>
            </p:cNvPr>
            <p:cNvGrpSpPr/>
            <p:nvPr/>
          </p:nvGrpSpPr>
          <p:grpSpPr>
            <a:xfrm>
              <a:off x="797790" y="-2450111"/>
              <a:ext cx="10466261" cy="9862674"/>
              <a:chOff x="143235" y="-439892"/>
              <a:chExt cx="1879109" cy="1770741"/>
            </a:xfrm>
          </p:grpSpPr>
          <p:sp>
            <p:nvSpPr>
              <p:cNvPr id="8" name="Freeform 6">
                <a:extLst>
                  <a:ext uri="{FF2B5EF4-FFF2-40B4-BE49-F238E27FC236}">
                    <a16:creationId xmlns:a16="http://schemas.microsoft.com/office/drawing/2014/main" id="{18928537-7A27-E444-400C-FCD0C3A90225}"/>
                  </a:ext>
                </a:extLst>
              </p:cNvPr>
              <p:cNvSpPr/>
              <p:nvPr/>
            </p:nvSpPr>
            <p:spPr>
              <a:xfrm>
                <a:off x="143235" y="-439892"/>
                <a:ext cx="1879109" cy="1770741"/>
              </a:xfrm>
              <a:custGeom>
                <a:avLst/>
                <a:gdLst/>
                <a:ahLst/>
                <a:cxnLst/>
                <a:rect l="l" t="t" r="r" b="b"/>
                <a:pathLst>
                  <a:path w="1983336" h="1342462">
                    <a:moveTo>
                      <a:pt x="1858876" y="1342462"/>
                    </a:moveTo>
                    <a:lnTo>
                      <a:pt x="124460" y="1342462"/>
                    </a:lnTo>
                    <a:cubicBezTo>
                      <a:pt x="55880" y="1342462"/>
                      <a:pt x="0" y="1286582"/>
                      <a:pt x="0" y="1218002"/>
                    </a:cubicBezTo>
                    <a:lnTo>
                      <a:pt x="0" y="124460"/>
                    </a:lnTo>
                    <a:cubicBezTo>
                      <a:pt x="0" y="55880"/>
                      <a:pt x="55880" y="0"/>
                      <a:pt x="124460" y="0"/>
                    </a:cubicBezTo>
                    <a:lnTo>
                      <a:pt x="1858876" y="0"/>
                    </a:lnTo>
                    <a:cubicBezTo>
                      <a:pt x="1927456" y="0"/>
                      <a:pt x="1983336" y="55880"/>
                      <a:pt x="1983336" y="124460"/>
                    </a:cubicBezTo>
                    <a:lnTo>
                      <a:pt x="1983336" y="1218002"/>
                    </a:lnTo>
                    <a:cubicBezTo>
                      <a:pt x="1983336" y="1286582"/>
                      <a:pt x="1927456" y="1342462"/>
                      <a:pt x="1858876" y="1342462"/>
                    </a:cubicBezTo>
                    <a:close/>
                  </a:path>
                </a:pathLst>
              </a:custGeom>
              <a:solidFill>
                <a:srgbClr val="F6F6F6"/>
              </a:solidFill>
            </p:spPr>
            <p:txBody>
              <a:bodyPr/>
              <a:lstStyle/>
              <a:p>
                <a:endParaRPr lang="en-US" sz="600"/>
              </a:p>
            </p:txBody>
          </p:sp>
        </p:grpSp>
        <p:sp>
          <p:nvSpPr>
            <p:cNvPr id="6" name="TextBox 8">
              <a:extLst>
                <a:ext uri="{FF2B5EF4-FFF2-40B4-BE49-F238E27FC236}">
                  <a16:creationId xmlns:a16="http://schemas.microsoft.com/office/drawing/2014/main" id="{375A47AE-D8D7-3F9A-887A-566C425AE83D}"/>
                </a:ext>
              </a:extLst>
            </p:cNvPr>
            <p:cNvSpPr txBox="1"/>
            <p:nvPr/>
          </p:nvSpPr>
          <p:spPr>
            <a:xfrm>
              <a:off x="2543185" y="5506921"/>
              <a:ext cx="7756990" cy="265604"/>
            </a:xfrm>
            <a:prstGeom prst="rect">
              <a:avLst/>
            </a:prstGeom>
          </p:spPr>
          <p:txBody>
            <a:bodyPr lIns="0" tIns="0" rIns="0" bIns="0" rtlCol="0" anchor="t">
              <a:spAutoFit/>
            </a:bodyPr>
            <a:lstStyle/>
            <a:p>
              <a:pPr>
                <a:lnSpc>
                  <a:spcPts val="1120"/>
                </a:lnSpc>
                <a:spcBef>
                  <a:spcPct val="0"/>
                </a:spcBef>
              </a:pPr>
              <a:endParaRPr sz="1600" b="1">
                <a:latin typeface="Montserrat SemiBold" pitchFamily="2" charset="77"/>
              </a:endParaRPr>
            </a:p>
          </p:txBody>
        </p:sp>
        <p:sp>
          <p:nvSpPr>
            <p:cNvPr id="7" name="TextBox 7">
              <a:extLst>
                <a:ext uri="{FF2B5EF4-FFF2-40B4-BE49-F238E27FC236}">
                  <a16:creationId xmlns:a16="http://schemas.microsoft.com/office/drawing/2014/main" id="{825518A7-8F06-2E4F-E202-69C837145320}"/>
                </a:ext>
              </a:extLst>
            </p:cNvPr>
            <p:cNvSpPr txBox="1"/>
            <p:nvPr/>
          </p:nvSpPr>
          <p:spPr>
            <a:xfrm>
              <a:off x="1867163" y="-1845553"/>
              <a:ext cx="7434230" cy="940282"/>
            </a:xfrm>
            <a:prstGeom prst="rect">
              <a:avLst/>
            </a:prstGeom>
          </p:spPr>
          <p:txBody>
            <a:bodyPr wrap="square" lIns="0" tIns="0" rIns="0" bIns="0" rtlCol="0" anchor="t">
              <a:spAutoFit/>
            </a:bodyPr>
            <a:lstStyle/>
            <a:p>
              <a:endParaRPr lang="en-US" sz="3599" b="1">
                <a:solidFill>
                  <a:srgbClr val="002060"/>
                </a:solidFill>
                <a:latin typeface="Montserrat" pitchFamily="2" charset="77"/>
              </a:endParaRPr>
            </a:p>
          </p:txBody>
        </p:sp>
      </p:grpSp>
      <p:cxnSp>
        <p:nvCxnSpPr>
          <p:cNvPr id="2" name="Straight Arrow Connector 1">
            <a:extLst>
              <a:ext uri="{FF2B5EF4-FFF2-40B4-BE49-F238E27FC236}">
                <a16:creationId xmlns:a16="http://schemas.microsoft.com/office/drawing/2014/main" id="{4DE9D872-AEB7-B69C-1DCA-F9DF7C0E4A33}"/>
              </a:ext>
            </a:extLst>
          </p:cNvPr>
          <p:cNvCxnSpPr>
            <a:cxnSpLocks/>
          </p:cNvCxnSpPr>
          <p:nvPr userDrawn="1"/>
        </p:nvCxnSpPr>
        <p:spPr>
          <a:xfrm>
            <a:off x="10591214" y="342900"/>
            <a:ext cx="863488" cy="0"/>
          </a:xfrm>
          <a:prstGeom prst="straightConnector1">
            <a:avLst/>
          </a:prstGeom>
          <a:ln w="254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1" name="Picture 10" descr="A black and blue logo&#10;&#10;Description automatically generated">
            <a:extLst>
              <a:ext uri="{FF2B5EF4-FFF2-40B4-BE49-F238E27FC236}">
                <a16:creationId xmlns:a16="http://schemas.microsoft.com/office/drawing/2014/main" id="{DDC8666A-8570-8B4E-AEEC-3474CD845D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562600"/>
            <a:ext cx="2743200" cy="1097280"/>
          </a:xfrm>
          <a:prstGeom prst="rect">
            <a:avLst/>
          </a:prstGeom>
        </p:spPr>
      </p:pic>
      <p:sp>
        <p:nvSpPr>
          <p:cNvPr id="12" name="TextBox 11">
            <a:extLst>
              <a:ext uri="{FF2B5EF4-FFF2-40B4-BE49-F238E27FC236}">
                <a16:creationId xmlns:a16="http://schemas.microsoft.com/office/drawing/2014/main" id="{D0DB4D69-EA4D-30F8-6077-862489760BD8}"/>
              </a:ext>
            </a:extLst>
          </p:cNvPr>
          <p:cNvSpPr txBox="1"/>
          <p:nvPr userDrawn="1"/>
        </p:nvSpPr>
        <p:spPr>
          <a:xfrm>
            <a:off x="11327312" y="6361211"/>
            <a:ext cx="685800" cy="276999"/>
          </a:xfrm>
          <a:prstGeom prst="rect">
            <a:avLst/>
          </a:prstGeom>
          <a:noFill/>
        </p:spPr>
        <p:txBody>
          <a:bodyPr wrap="square" rtlCol="0">
            <a:spAutoFit/>
          </a:bodyPr>
          <a:lstStyle/>
          <a:p>
            <a:fld id="{5AD944B8-26AB-7541-9324-9040FB4D0871}" type="slidenum">
              <a:rPr lang="en-US" sz="1200" b="0" i="0" smtClean="0">
                <a:solidFill>
                  <a:schemeClr val="bg1"/>
                </a:solidFill>
                <a:latin typeface="Aptos" panose="020B0004020202020204" pitchFamily="34" charset="0"/>
                <a:cs typeface="Arial" panose="020B0604020202020204" pitchFamily="34" charset="0"/>
              </a:rPr>
              <a:t>‹#›</a:t>
            </a:fld>
            <a:endParaRPr lang="en-US" sz="1200" b="0" i="0">
              <a:solidFill>
                <a:schemeClr val="bg1"/>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810452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2" name="Picture 1" descr="A person typing on a keyboard&#10;&#10;AI-generated content may be incorrect.">
            <a:extLst>
              <a:ext uri="{FF2B5EF4-FFF2-40B4-BE49-F238E27FC236}">
                <a16:creationId xmlns:a16="http://schemas.microsoft.com/office/drawing/2014/main" id="{67C04A13-CC79-06A3-C32C-7511015858C3}"/>
              </a:ext>
            </a:extLst>
          </p:cNvPr>
          <p:cNvPicPr>
            <a:picLocks noChangeAspect="1"/>
          </p:cNvPicPr>
          <p:nvPr userDrawn="1"/>
        </p:nvPicPr>
        <p:blipFill>
          <a:blip r:embed="rId2">
            <a:alphaModFix amt="5000"/>
          </a:blip>
          <a:stretch>
            <a:fillRect/>
          </a:stretch>
        </p:blipFill>
        <p:spPr>
          <a:xfrm>
            <a:off x="-2588875" y="-55597"/>
            <a:ext cx="14780875" cy="6969194"/>
          </a:xfrm>
          <a:prstGeom prst="rect">
            <a:avLst/>
          </a:prstGeom>
        </p:spPr>
      </p:pic>
      <p:sp>
        <p:nvSpPr>
          <p:cNvPr id="3" name="Rectangle 2">
            <a:extLst>
              <a:ext uri="{FF2B5EF4-FFF2-40B4-BE49-F238E27FC236}">
                <a16:creationId xmlns:a16="http://schemas.microsoft.com/office/drawing/2014/main" id="{85584C67-4A6F-AFC5-2844-38E04F152166}"/>
              </a:ext>
            </a:extLst>
          </p:cNvPr>
          <p:cNvSpPr/>
          <p:nvPr userDrawn="1"/>
        </p:nvSpPr>
        <p:spPr>
          <a:xfrm>
            <a:off x="1" y="-76200"/>
            <a:ext cx="2819400" cy="7010400"/>
          </a:xfrm>
          <a:prstGeom prst="rect">
            <a:avLst/>
          </a:prstGeom>
          <a:solidFill>
            <a:srgbClr val="4E8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16" name="Picture 15" descr="A black and white logo&#10;&#10;Description automatically generated">
            <a:extLst>
              <a:ext uri="{FF2B5EF4-FFF2-40B4-BE49-F238E27FC236}">
                <a16:creationId xmlns:a16="http://schemas.microsoft.com/office/drawing/2014/main" id="{22EACA4C-0372-7BE4-1450-BFA42AF7D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8888" y="5626443"/>
            <a:ext cx="2498199" cy="999410"/>
          </a:xfrm>
          <a:prstGeom prst="rect">
            <a:avLst/>
          </a:prstGeom>
        </p:spPr>
      </p:pic>
      <p:cxnSp>
        <p:nvCxnSpPr>
          <p:cNvPr id="4" name="Straight Arrow Connector 3">
            <a:extLst>
              <a:ext uri="{FF2B5EF4-FFF2-40B4-BE49-F238E27FC236}">
                <a16:creationId xmlns:a16="http://schemas.microsoft.com/office/drawing/2014/main" id="{50C5C93E-E200-0C0F-01C3-5824453E2C58}"/>
              </a:ext>
            </a:extLst>
          </p:cNvPr>
          <p:cNvCxnSpPr>
            <a:cxnSpLocks/>
          </p:cNvCxnSpPr>
          <p:nvPr userDrawn="1"/>
        </p:nvCxnSpPr>
        <p:spPr>
          <a:xfrm>
            <a:off x="10591214" y="342900"/>
            <a:ext cx="863488" cy="0"/>
          </a:xfrm>
          <a:prstGeom prst="straightConnector1">
            <a:avLst/>
          </a:prstGeom>
          <a:ln w="25400" cap="flat" cmpd="sng" algn="ctr">
            <a:solidFill>
              <a:srgbClr val="191919"/>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2058A063-02B8-700D-E1CD-7268F4E8C310}"/>
              </a:ext>
            </a:extLst>
          </p:cNvPr>
          <p:cNvSpPr txBox="1"/>
          <p:nvPr userDrawn="1"/>
        </p:nvSpPr>
        <p:spPr>
          <a:xfrm>
            <a:off x="11327312" y="6361211"/>
            <a:ext cx="685800" cy="276999"/>
          </a:xfrm>
          <a:prstGeom prst="rect">
            <a:avLst/>
          </a:prstGeom>
          <a:noFill/>
        </p:spPr>
        <p:txBody>
          <a:bodyPr wrap="square" rtlCol="0">
            <a:spAutoFit/>
          </a:bodyPr>
          <a:lstStyle/>
          <a:p>
            <a:fld id="{5AD944B8-26AB-7541-9324-9040FB4D0871}" type="slidenum">
              <a:rPr lang="en-US" sz="1200" b="0" i="0" smtClean="0">
                <a:solidFill>
                  <a:srgbClr val="191919"/>
                </a:solidFill>
                <a:latin typeface="Aptos" panose="020B0004020202020204" pitchFamily="34" charset="0"/>
                <a:cs typeface="Arial" panose="020B0604020202020204" pitchFamily="34" charset="0"/>
              </a:rPr>
              <a:t>‹#›</a:t>
            </a:fld>
            <a:endParaRPr lang="en-US" sz="1200" b="0" i="0">
              <a:solidFill>
                <a:srgbClr val="191919"/>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262848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2" name="Picture 1" descr="A person typing on a keyboard&#10;&#10;AI-generated content may be incorrect.">
            <a:extLst>
              <a:ext uri="{FF2B5EF4-FFF2-40B4-BE49-F238E27FC236}">
                <a16:creationId xmlns:a16="http://schemas.microsoft.com/office/drawing/2014/main" id="{9B00A423-793F-D280-5296-504C7E78A63E}"/>
              </a:ext>
            </a:extLst>
          </p:cNvPr>
          <p:cNvPicPr>
            <a:picLocks noChangeAspect="1"/>
          </p:cNvPicPr>
          <p:nvPr userDrawn="1"/>
        </p:nvPicPr>
        <p:blipFill>
          <a:blip r:embed="rId2">
            <a:alphaModFix amt="5000"/>
          </a:blip>
          <a:stretch>
            <a:fillRect/>
          </a:stretch>
        </p:blipFill>
        <p:spPr>
          <a:xfrm>
            <a:off x="-2588875" y="-55597"/>
            <a:ext cx="14780875" cy="6969194"/>
          </a:xfrm>
          <a:prstGeom prst="rect">
            <a:avLst/>
          </a:prstGeom>
        </p:spPr>
      </p:pic>
      <p:cxnSp>
        <p:nvCxnSpPr>
          <p:cNvPr id="3" name="Straight Arrow Connector 2">
            <a:extLst>
              <a:ext uri="{FF2B5EF4-FFF2-40B4-BE49-F238E27FC236}">
                <a16:creationId xmlns:a16="http://schemas.microsoft.com/office/drawing/2014/main" id="{13875343-A233-E477-5772-685E39463842}"/>
              </a:ext>
            </a:extLst>
          </p:cNvPr>
          <p:cNvCxnSpPr>
            <a:cxnSpLocks/>
          </p:cNvCxnSpPr>
          <p:nvPr userDrawn="1"/>
        </p:nvCxnSpPr>
        <p:spPr>
          <a:xfrm>
            <a:off x="10591214" y="342900"/>
            <a:ext cx="863488" cy="0"/>
          </a:xfrm>
          <a:prstGeom prst="straightConnector1">
            <a:avLst/>
          </a:prstGeom>
          <a:ln w="25400" cap="flat" cmpd="sng" algn="ctr">
            <a:solidFill>
              <a:srgbClr val="191919"/>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5" name="Picture 4" descr="A black and blue logo&#10;&#10;Description automatically generated">
            <a:extLst>
              <a:ext uri="{FF2B5EF4-FFF2-40B4-BE49-F238E27FC236}">
                <a16:creationId xmlns:a16="http://schemas.microsoft.com/office/drawing/2014/main" id="{FA9ED2FA-73AA-1CE3-2231-42D4275AAD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562600"/>
            <a:ext cx="2743200" cy="1097280"/>
          </a:xfrm>
          <a:prstGeom prst="rect">
            <a:avLst/>
          </a:prstGeom>
        </p:spPr>
      </p:pic>
      <p:sp>
        <p:nvSpPr>
          <p:cNvPr id="6" name="TextBox 5">
            <a:extLst>
              <a:ext uri="{FF2B5EF4-FFF2-40B4-BE49-F238E27FC236}">
                <a16:creationId xmlns:a16="http://schemas.microsoft.com/office/drawing/2014/main" id="{0ACB0EEC-C7DC-B2A4-2867-62C37EE639FD}"/>
              </a:ext>
            </a:extLst>
          </p:cNvPr>
          <p:cNvSpPr txBox="1"/>
          <p:nvPr userDrawn="1"/>
        </p:nvSpPr>
        <p:spPr>
          <a:xfrm>
            <a:off x="11327312" y="6361211"/>
            <a:ext cx="685800" cy="276999"/>
          </a:xfrm>
          <a:prstGeom prst="rect">
            <a:avLst/>
          </a:prstGeom>
          <a:noFill/>
        </p:spPr>
        <p:txBody>
          <a:bodyPr wrap="square" rtlCol="0">
            <a:spAutoFit/>
          </a:bodyPr>
          <a:lstStyle/>
          <a:p>
            <a:fld id="{5AD944B8-26AB-7541-9324-9040FB4D0871}" type="slidenum">
              <a:rPr lang="en-US" sz="1200" b="0" i="0" smtClean="0">
                <a:solidFill>
                  <a:srgbClr val="191919"/>
                </a:solidFill>
                <a:latin typeface="Aptos" panose="020B0004020202020204" pitchFamily="34" charset="0"/>
                <a:cs typeface="Arial" panose="020B0604020202020204" pitchFamily="34" charset="0"/>
              </a:rPr>
              <a:t>‹#›</a:t>
            </a:fld>
            <a:endParaRPr lang="en-US" sz="1200" b="0" i="0">
              <a:solidFill>
                <a:srgbClr val="191919"/>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2774395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pPr defTabSz="457038" fontAlgn="base">
              <a:spcBef>
                <a:spcPct val="0"/>
              </a:spcBef>
              <a:spcAft>
                <a:spcPct val="0"/>
              </a:spcAft>
            </a:pPr>
            <a:fld id="{48F63A3B-78C7-47BE-AE5E-E10140E04643}" type="slidenum">
              <a:rPr lang="en-US" sz="900" smtClean="0">
                <a:solidFill>
                  <a:srgbClr val="FFFFFF">
                    <a:lumMod val="50000"/>
                  </a:srgbClr>
                </a:solidFill>
                <a:ea typeface="Arial" charset="0"/>
                <a:cs typeface="Arial" charset="0"/>
              </a:rPr>
              <a:pPr defTabSz="457038" fontAlgn="base">
                <a:spcBef>
                  <a:spcPct val="0"/>
                </a:spcBef>
                <a:spcAft>
                  <a:spcPct val="0"/>
                </a:spcAft>
              </a:pPr>
              <a:t>‹#›</a:t>
            </a:fld>
            <a:endParaRPr lang="en-US" sz="900">
              <a:solidFill>
                <a:srgbClr val="FFFFFF">
                  <a:lumMod val="50000"/>
                </a:srgbClr>
              </a:solidFill>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800">
              <a:solidFill>
                <a:srgbClr val="404040"/>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p:cNvSpPr>
            <a:spLocks noGrp="1"/>
          </p:cNvSpPr>
          <p:nvPr>
            <p:ph type="title"/>
          </p:nvPr>
        </p:nvSpPr>
        <p:spPr>
          <a:xfrm>
            <a:off x="225779"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6"/>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6158" y="6336451"/>
            <a:ext cx="1345842" cy="53833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2943" y="6336452"/>
            <a:ext cx="1126646" cy="500028"/>
          </a:xfrm>
          <a:prstGeom prst="rect">
            <a:avLst/>
          </a:prstGeom>
        </p:spPr>
      </p:pic>
    </p:spTree>
    <p:extLst>
      <p:ext uri="{BB962C8B-B14F-4D97-AF65-F5344CB8AC3E}">
        <p14:creationId xmlns:p14="http://schemas.microsoft.com/office/powerpoint/2010/main" val="3719818854"/>
      </p:ext>
    </p:extLst>
  </p:cSld>
  <p:clrMapOvr>
    <a:masterClrMapping/>
  </p:clrMapOvr>
  <p:hf hdr="0" dt="0"/>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296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ody">
    <p:spTree>
      <p:nvGrpSpPr>
        <p:cNvPr id="1" name=""/>
        <p:cNvGrpSpPr/>
        <p:nvPr/>
      </p:nvGrpSpPr>
      <p:grpSpPr>
        <a:xfrm>
          <a:off x="0" y="0"/>
          <a:ext cx="0" cy="0"/>
          <a:chOff x="0" y="0"/>
          <a:chExt cx="0" cy="0"/>
        </a:xfrm>
      </p:grpSpPr>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41" y="6022974"/>
            <a:ext cx="1423844" cy="631930"/>
          </a:xfrm>
          <a:prstGeom prst="rect">
            <a:avLst/>
          </a:prstGeom>
        </p:spPr>
      </p:pic>
    </p:spTree>
    <p:extLst>
      <p:ext uri="{BB962C8B-B14F-4D97-AF65-F5344CB8AC3E}">
        <p14:creationId xmlns:p14="http://schemas.microsoft.com/office/powerpoint/2010/main" val="3782250477"/>
      </p:ext>
    </p:extLst>
  </p:cSld>
  <p:clrMapOvr>
    <a:masterClrMapping/>
  </p:clrMapOvr>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6158" y="6336451"/>
            <a:ext cx="1345842" cy="53833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2943" y="6336452"/>
            <a:ext cx="1126646" cy="500028"/>
          </a:xfrm>
          <a:prstGeom prst="rect">
            <a:avLst/>
          </a:prstGeom>
        </p:spPr>
      </p:pic>
    </p:spTree>
    <p:extLst>
      <p:ext uri="{BB962C8B-B14F-4D97-AF65-F5344CB8AC3E}">
        <p14:creationId xmlns:p14="http://schemas.microsoft.com/office/powerpoint/2010/main" val="923661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378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6158" y="6336451"/>
            <a:ext cx="1345842" cy="53833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2943" y="6336452"/>
            <a:ext cx="1126646" cy="500028"/>
          </a:xfrm>
          <a:prstGeom prst="rect">
            <a:avLst/>
          </a:prstGeom>
        </p:spPr>
      </p:pic>
    </p:spTree>
    <p:extLst>
      <p:ext uri="{BB962C8B-B14F-4D97-AF65-F5344CB8AC3E}">
        <p14:creationId xmlns:p14="http://schemas.microsoft.com/office/powerpoint/2010/main" val="1848782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743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582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77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61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529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147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270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535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86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pPr defTabSz="457038" fontAlgn="base">
              <a:spcBef>
                <a:spcPct val="0"/>
              </a:spcBef>
              <a:spcAft>
                <a:spcPct val="0"/>
              </a:spcAft>
            </a:pPr>
            <a:fld id="{48F63A3B-78C7-47BE-AE5E-E10140E04643}" type="slidenum">
              <a:rPr lang="en-US" sz="900" smtClean="0">
                <a:solidFill>
                  <a:srgbClr val="FFFFFF">
                    <a:lumMod val="50000"/>
                  </a:srgbClr>
                </a:solidFill>
                <a:ea typeface="Arial" charset="0"/>
                <a:cs typeface="Arial" charset="0"/>
              </a:rPr>
              <a:pPr defTabSz="457038" fontAlgn="base">
                <a:spcBef>
                  <a:spcPct val="0"/>
                </a:spcBef>
                <a:spcAft>
                  <a:spcPct val="0"/>
                </a:spcAft>
              </a:pPr>
              <a:t>‹#›</a:t>
            </a:fld>
            <a:endParaRPr lang="en-US" sz="900">
              <a:solidFill>
                <a:srgbClr val="FFFFFF">
                  <a:lumMod val="50000"/>
                </a:srgbClr>
              </a:solidFill>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srgbClr val="404040"/>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p:cNvSpPr>
            <a:spLocks noGrp="1"/>
          </p:cNvSpPr>
          <p:nvPr>
            <p:ph type="title"/>
          </p:nvPr>
        </p:nvSpPr>
        <p:spPr>
          <a:xfrm>
            <a:off x="225779"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6"/>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6158" y="6336451"/>
            <a:ext cx="1345842" cy="53833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2943" y="6336452"/>
            <a:ext cx="1126646" cy="500028"/>
          </a:xfrm>
          <a:prstGeom prst="rect">
            <a:avLst/>
          </a:prstGeom>
        </p:spPr>
      </p:pic>
    </p:spTree>
    <p:extLst>
      <p:ext uri="{BB962C8B-B14F-4D97-AF65-F5344CB8AC3E}">
        <p14:creationId xmlns:p14="http://schemas.microsoft.com/office/powerpoint/2010/main" val="3125035885"/>
      </p:ext>
    </p:extLst>
  </p:cSld>
  <p:clrMapOvr>
    <a:masterClrMapping/>
  </p:clrMapOvr>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fld id="{48F63A3B-78C7-47BE-AE5E-E10140E04643}" type="slidenum">
              <a:rPr lang="en-US" sz="90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p:cNvSpPr>
            <a:spLocks noGrp="1"/>
          </p:cNvSpPr>
          <p:nvPr>
            <p:ph type="title"/>
          </p:nvPr>
        </p:nvSpPr>
        <p:spPr>
          <a:xfrm>
            <a:off x="225780"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8"/>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074191"/>
      </p:ext>
    </p:extLst>
  </p:cSld>
  <p:clrMapOvr>
    <a:masterClrMapping/>
  </p:clrMapOvr>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51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946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408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64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004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680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256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188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299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358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046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984247-B253-4B32-90D3-CFE86C9836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724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21" y="110250"/>
            <a:ext cx="4743388" cy="1185847"/>
          </a:xfrm>
          <a:prstGeom prst="rect">
            <a:avLst/>
          </a:prstGeom>
        </p:spPr>
      </p:pic>
      <p:sp>
        <p:nvSpPr>
          <p:cNvPr id="13" name="TextBox 12"/>
          <p:cNvSpPr txBox="1"/>
          <p:nvPr userDrawn="1"/>
        </p:nvSpPr>
        <p:spPr>
          <a:xfrm>
            <a:off x="12311530" y="4383741"/>
            <a:ext cx="184731" cy="369332"/>
          </a:xfrm>
          <a:prstGeom prst="rect">
            <a:avLst/>
          </a:prstGeom>
          <a:noFill/>
        </p:spPr>
        <p:txBody>
          <a:bodyPr wrap="none" rtlCol="0">
            <a:spAutoFit/>
          </a:bodyPr>
          <a:lstStyle/>
          <a:p>
            <a:endParaRPr lang="en-US">
              <a:solidFill>
                <a:prstClr val="black"/>
              </a:solidFill>
              <a:ea typeface="ＭＳ Ｐゴシック" charset="0"/>
            </a:endParaRPr>
          </a:p>
        </p:txBody>
      </p:sp>
      <p:sp>
        <p:nvSpPr>
          <p:cNvPr id="6" name="Rectangle 5"/>
          <p:cNvSpPr/>
          <p:nvPr userDrawn="1"/>
        </p:nvSpPr>
        <p:spPr bwMode="auto">
          <a:xfrm>
            <a:off x="0" y="1272035"/>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1646468"/>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13602" y="6256164"/>
            <a:ext cx="2144293" cy="536073"/>
          </a:xfrm>
          <a:prstGeom prst="rect">
            <a:avLst/>
          </a:prstGeom>
        </p:spPr>
      </p:pic>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0758928"/>
      </p:ext>
    </p:extLst>
  </p:cSld>
  <p:clrMapOvr>
    <a:masterClrMapping/>
  </p:clrMapOvr>
  <p:extLst>
    <p:ext uri="{DCECCB84-F9BA-43D5-87BE-67443E8EF086}">
      <p15:sldGuideLst xmlns:p15="http://schemas.microsoft.com/office/powerpoint/2012/main">
        <p15:guide id="1" orient="horz" pos="4200">
          <p15:clr>
            <a:srgbClr val="FBAE40"/>
          </p15:clr>
        </p15:guide>
        <p15:guide id="2" pos="72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4525073"/>
      </p:ext>
    </p:extLst>
  </p:cSld>
  <p:clrMapOvr>
    <a:masterClrMapping/>
  </p:clrMapOvr>
  <p:extLst>
    <p:ext uri="{DCECCB84-F9BA-43D5-87BE-67443E8EF086}">
      <p15:sldGuideLst xmlns:p15="http://schemas.microsoft.com/office/powerpoint/2012/main">
        <p15:guide id="1" orient="horz" pos="4200">
          <p15:clr>
            <a:srgbClr val="FBAE40"/>
          </p15:clr>
        </p15:guide>
        <p15:guide id="2" pos="72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81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0154" y="6240407"/>
            <a:ext cx="1891846" cy="617593"/>
          </a:xfrm>
          <a:prstGeom prst="rect">
            <a:avLst/>
          </a:prstGeom>
        </p:spPr>
      </p:pic>
    </p:spTree>
    <p:extLst>
      <p:ext uri="{BB962C8B-B14F-4D97-AF65-F5344CB8AC3E}">
        <p14:creationId xmlns:p14="http://schemas.microsoft.com/office/powerpoint/2010/main" val="2594771553"/>
      </p:ext>
    </p:extLst>
  </p:cSld>
  <p:clrMapOvr>
    <a:masterClrMapping/>
  </p:clrMapOvr>
  <p:extLst>
    <p:ext uri="{DCECCB84-F9BA-43D5-87BE-67443E8EF086}">
      <p15:sldGuideLst xmlns:p15="http://schemas.microsoft.com/office/powerpoint/2012/main">
        <p15:guide id="1" orient="horz" pos="4200">
          <p15:clr>
            <a:srgbClr val="FBAE40"/>
          </p15:clr>
        </p15:guide>
        <p15:guide id="2" pos="72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9697" y="6129867"/>
            <a:ext cx="1862303" cy="744920"/>
          </a:xfrm>
          <a:prstGeom prst="rect">
            <a:avLst/>
          </a:prstGeom>
        </p:spPr>
      </p:pic>
    </p:spTree>
    <p:extLst>
      <p:ext uri="{BB962C8B-B14F-4D97-AF65-F5344CB8AC3E}">
        <p14:creationId xmlns:p14="http://schemas.microsoft.com/office/powerpoint/2010/main" val="2557563955"/>
      </p:ext>
    </p:extLst>
  </p:cSld>
  <p:clrMapOvr>
    <a:masterClrMapping/>
  </p:clrMapOvr>
  <p:extLst>
    <p:ext uri="{DCECCB84-F9BA-43D5-87BE-67443E8EF086}">
      <p15:sldGuideLst xmlns:p15="http://schemas.microsoft.com/office/powerpoint/2012/main">
        <p15:guide id="1" orient="horz" pos="4200">
          <p15:clr>
            <a:srgbClr val="FBAE40"/>
          </p15:clr>
        </p15:guide>
        <p15:guide id="2" pos="72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8184" y="6181905"/>
            <a:ext cx="1752806" cy="552511"/>
          </a:xfrm>
          <a:prstGeom prst="rect">
            <a:avLst/>
          </a:prstGeom>
        </p:spPr>
      </p:pic>
    </p:spTree>
    <p:extLst>
      <p:ext uri="{BB962C8B-B14F-4D97-AF65-F5344CB8AC3E}">
        <p14:creationId xmlns:p14="http://schemas.microsoft.com/office/powerpoint/2010/main" val="194351431"/>
      </p:ext>
    </p:extLst>
  </p:cSld>
  <p:clrMapOvr>
    <a:masterClrMapping/>
  </p:clrMapOvr>
  <p:extLst>
    <p:ext uri="{DCECCB84-F9BA-43D5-87BE-67443E8EF086}">
      <p15:sldGuideLst xmlns:p15="http://schemas.microsoft.com/office/powerpoint/2012/main">
        <p15:guide id="1" orient="horz" pos="4200">
          <p15:clr>
            <a:srgbClr val="FBAE40"/>
          </p15:clr>
        </p15:guide>
        <p15:guide id="2" pos="723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6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929" r="58874" b="25974"/>
          <a:stretch/>
        </p:blipFill>
        <p:spPr>
          <a:xfrm>
            <a:off x="9503948" y="6212541"/>
            <a:ext cx="2688051" cy="645459"/>
          </a:xfrm>
          <a:prstGeom prst="rect">
            <a:avLst/>
          </a:prstGeom>
        </p:spPr>
      </p:pic>
    </p:spTree>
    <p:extLst>
      <p:ext uri="{BB962C8B-B14F-4D97-AF65-F5344CB8AC3E}">
        <p14:creationId xmlns:p14="http://schemas.microsoft.com/office/powerpoint/2010/main" val="2702132662"/>
      </p:ext>
    </p:extLst>
  </p:cSld>
  <p:clrMapOvr>
    <a:masterClrMapping/>
  </p:clrMapOvr>
  <p:extLst>
    <p:ext uri="{DCECCB84-F9BA-43D5-87BE-67443E8EF086}">
      <p15:sldGuideLst xmlns:p15="http://schemas.microsoft.com/office/powerpoint/2012/main">
        <p15:guide id="1" orient="horz" pos="4200">
          <p15:clr>
            <a:srgbClr val="FBAE40"/>
          </p15:clr>
        </p15:guide>
        <p15:guide id="2" pos="72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sz="quarter" idx="10"/>
          </p:nvPr>
        </p:nvSpPr>
        <p:spPr>
          <a:xfrm>
            <a:off x="603251" y="146050"/>
            <a:ext cx="6212416" cy="649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3848" y="5984566"/>
            <a:ext cx="1730418" cy="634434"/>
          </a:xfrm>
          <a:prstGeom prst="rect">
            <a:avLst/>
          </a:prstGeom>
        </p:spPr>
      </p:pic>
    </p:spTree>
    <p:extLst>
      <p:ext uri="{BB962C8B-B14F-4D97-AF65-F5344CB8AC3E}">
        <p14:creationId xmlns:p14="http://schemas.microsoft.com/office/powerpoint/2010/main" val="3305917655"/>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sz="quarter" idx="10"/>
          </p:nvPr>
        </p:nvSpPr>
        <p:spPr>
          <a:xfrm>
            <a:off x="603251" y="146050"/>
            <a:ext cx="6212416" cy="649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3848" y="5984566"/>
            <a:ext cx="1730418" cy="634434"/>
          </a:xfrm>
          <a:prstGeom prst="rect">
            <a:avLst/>
          </a:prstGeom>
        </p:spPr>
      </p:pic>
    </p:spTree>
    <p:extLst>
      <p:ext uri="{BB962C8B-B14F-4D97-AF65-F5344CB8AC3E}">
        <p14:creationId xmlns:p14="http://schemas.microsoft.com/office/powerpoint/2010/main" val="2135162678"/>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7121" y="5859780"/>
            <a:ext cx="2761036" cy="759220"/>
          </a:xfrm>
          <a:prstGeom prst="rect">
            <a:avLst/>
          </a:prstGeom>
        </p:spPr>
      </p:pic>
    </p:spTree>
    <p:extLst>
      <p:ext uri="{BB962C8B-B14F-4D97-AF65-F5344CB8AC3E}">
        <p14:creationId xmlns:p14="http://schemas.microsoft.com/office/powerpoint/2010/main" val="4034990391"/>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_Body">
    <p:spTree>
      <p:nvGrpSpPr>
        <p:cNvPr id="1" name=""/>
        <p:cNvGrpSpPr/>
        <p:nvPr/>
      </p:nvGrpSpPr>
      <p:grpSpPr>
        <a:xfrm>
          <a:off x="0" y="0"/>
          <a:ext cx="0" cy="0"/>
          <a:chOff x="0" y="0"/>
          <a:chExt cx="0" cy="0"/>
        </a:xfrm>
      </p:grpSpPr>
      <p:sp>
        <p:nvSpPr>
          <p:cNvPr id="25" name="Rectangle 24"/>
          <p:cNvSpPr/>
          <p:nvPr userDrawn="1"/>
        </p:nvSpPr>
        <p:spPr>
          <a:xfrm>
            <a:off x="376767"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DAA6CF7C-6B41-8341-8197-BFB87B2478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4425" y="128318"/>
            <a:ext cx="1966534" cy="721002"/>
          </a:xfrm>
          <a:prstGeom prst="rect">
            <a:avLst/>
          </a:prstGeom>
        </p:spPr>
      </p:pic>
      <p:sp>
        <p:nvSpPr>
          <p:cNvPr id="2" name="Date Placeholder 1">
            <a:extLst>
              <a:ext uri="{FF2B5EF4-FFF2-40B4-BE49-F238E27FC236}">
                <a16:creationId xmlns:a16="http://schemas.microsoft.com/office/drawing/2014/main" id="{841B43B3-FEBE-46F6-B8EE-FEFCEA0CC9BE}"/>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FAB82A1-F4E3-48A3-B0C7-B621C860634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2F91EBD-B549-435E-A992-D2116EF98171}"/>
              </a:ext>
            </a:extLst>
          </p:cNvPr>
          <p:cNvSpPr>
            <a:spLocks noGrp="1"/>
          </p:cNvSpPr>
          <p:nvPr>
            <p:ph type="sldNum" sz="quarter" idx="12"/>
          </p:nvPr>
        </p:nvSpPr>
        <p:spPr/>
        <p:txBody>
          <a:bodyPr/>
          <a:lstStyle/>
          <a:p>
            <a:fld id="{7AEE2820-D3A8-1847-AA9F-CD37E53E23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899719"/>
      </p:ext>
    </p:extLst>
  </p:cSld>
  <p:clrMapOvr>
    <a:masterClrMapping/>
  </p:clrMapOvr>
  <p:extLst>
    <p:ext uri="{DCECCB84-F9BA-43D5-87BE-67443E8EF086}">
      <p15:sldGuideLst xmlns:p15="http://schemas.microsoft.com/office/powerpoint/2012/main">
        <p15:guide id="1" orient="horz" pos="456">
          <p15:clr>
            <a:srgbClr val="FBAE40"/>
          </p15:clr>
        </p15:guide>
        <p15:guide id="2" pos="28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sz="quarter" idx="10"/>
          </p:nvPr>
        </p:nvSpPr>
        <p:spPr>
          <a:xfrm>
            <a:off x="603251" y="146050"/>
            <a:ext cx="6212416" cy="649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3848" y="5984566"/>
            <a:ext cx="1730418" cy="634434"/>
          </a:xfrm>
          <a:prstGeom prst="rect">
            <a:avLst/>
          </a:prstGeom>
        </p:spPr>
      </p:pic>
    </p:spTree>
    <p:extLst>
      <p:ext uri="{BB962C8B-B14F-4D97-AF65-F5344CB8AC3E}">
        <p14:creationId xmlns:p14="http://schemas.microsoft.com/office/powerpoint/2010/main" val="500102715"/>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sz="quarter" idx="10"/>
          </p:nvPr>
        </p:nvSpPr>
        <p:spPr>
          <a:xfrm>
            <a:off x="603251" y="146050"/>
            <a:ext cx="6212416" cy="649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3848" y="5984566"/>
            <a:ext cx="1730418" cy="634434"/>
          </a:xfrm>
          <a:prstGeom prst="rect">
            <a:avLst/>
          </a:prstGeom>
        </p:spPr>
      </p:pic>
    </p:spTree>
    <p:extLst>
      <p:ext uri="{BB962C8B-B14F-4D97-AF65-F5344CB8AC3E}">
        <p14:creationId xmlns:p14="http://schemas.microsoft.com/office/powerpoint/2010/main" val="225225402"/>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917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TextBox 3"/>
          <p:cNvSpPr txBox="1"/>
          <p:nvPr userDrawn="1"/>
        </p:nvSpPr>
        <p:spPr>
          <a:xfrm>
            <a:off x="229851" y="3794274"/>
            <a:ext cx="11734773" cy="1523494"/>
          </a:xfrm>
          <a:prstGeom prst="rect">
            <a:avLst/>
          </a:prstGeom>
          <a:noFill/>
        </p:spPr>
        <p:txBody>
          <a:bodyPr wrap="square" rtlCol="0">
            <a:spAutoFit/>
          </a:bodyPr>
          <a:lstStyle/>
          <a:p>
            <a:pPr algn="ctr">
              <a:spcAft>
                <a:spcPts val="600"/>
              </a:spcAft>
            </a:pPr>
            <a:endParaRPr lang="en-US" sz="4400">
              <a:solidFill>
                <a:srgbClr val="ED7D31">
                  <a:lumMod val="60000"/>
                  <a:lumOff val="40000"/>
                </a:srgbClr>
              </a:solidFill>
              <a:ea typeface="Tahoma" panose="020B0604030504040204" pitchFamily="34" charset="0"/>
              <a:cs typeface="Tahoma" panose="020B0604030504040204" pitchFamily="34" charset="0"/>
            </a:endParaRPr>
          </a:p>
          <a:p>
            <a:pPr algn="ctr">
              <a:spcAft>
                <a:spcPts val="600"/>
              </a:spcAft>
            </a:pPr>
            <a:endParaRPr lang="en-US" sz="4400">
              <a:solidFill>
                <a:srgbClr val="ED7D31">
                  <a:lumMod val="60000"/>
                  <a:lumOff val="40000"/>
                </a:srgbClr>
              </a:solidFill>
              <a:ea typeface="Tahoma" panose="020B0604030504040204" pitchFamily="34" charset="0"/>
              <a:cs typeface="Tahoma" panose="020B0604030504040204" pitchFamily="34" charset="0"/>
            </a:endParaRPr>
          </a:p>
        </p:txBody>
      </p:sp>
      <p:sp>
        <p:nvSpPr>
          <p:cNvPr id="8" name="Text Placeholder 7"/>
          <p:cNvSpPr>
            <a:spLocks noGrp="1"/>
          </p:cNvSpPr>
          <p:nvPr>
            <p:ph type="body" sz="quarter" idx="10"/>
          </p:nvPr>
        </p:nvSpPr>
        <p:spPr>
          <a:xfrm>
            <a:off x="1380245" y="1523408"/>
            <a:ext cx="9433984" cy="2713038"/>
          </a:xfrm>
          <a:prstGeom prst="rect">
            <a:avLst/>
          </a:prstGeom>
        </p:spPr>
        <p:txBody>
          <a:bodyPr/>
          <a:lstStyle>
            <a:lvl1pPr marL="0" indent="0" algn="ctr">
              <a:buNone/>
              <a:defRPr sz="4000" b="0">
                <a:solidFill>
                  <a:srgbClr val="213368"/>
                </a:solidFill>
                <a:latin typeface="Calibri" panose="020F0502020204030204" pitchFamily="34" charset="0"/>
              </a:defRPr>
            </a:lvl1pPr>
            <a:lvl2pPr marL="457036" indent="0">
              <a:buNone/>
              <a:defRPr/>
            </a:lvl2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68062" y="13377"/>
            <a:ext cx="2796561" cy="93087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851" y="178725"/>
            <a:ext cx="2713876" cy="814163"/>
          </a:xfrm>
          <a:prstGeom prst="rect">
            <a:avLst/>
          </a:prstGeom>
        </p:spPr>
      </p:pic>
      <p:sp>
        <p:nvSpPr>
          <p:cNvPr id="13" name="Rectangle 12"/>
          <p:cNvSpPr/>
          <p:nvPr userDrawn="1"/>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4353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9_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43" y="6201820"/>
            <a:ext cx="1794456" cy="538336"/>
          </a:xfrm>
          <a:prstGeom prst="rect">
            <a:avLst/>
          </a:prstGeom>
        </p:spPr>
      </p:pic>
      <p:sp>
        <p:nvSpPr>
          <p:cNvPr id="5" name="Title 1"/>
          <p:cNvSpPr>
            <a:spLocks noGrp="1"/>
          </p:cNvSpPr>
          <p:nvPr>
            <p:ph type="title"/>
          </p:nvPr>
        </p:nvSpPr>
        <p:spPr>
          <a:xfrm>
            <a:off x="225779"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6"/>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6989" y="6201821"/>
            <a:ext cx="1502195" cy="500028"/>
          </a:xfrm>
          <a:prstGeom prst="rect">
            <a:avLst/>
          </a:prstGeom>
        </p:spPr>
      </p:pic>
    </p:spTree>
    <p:extLst>
      <p:ext uri="{BB962C8B-B14F-4D97-AF65-F5344CB8AC3E}">
        <p14:creationId xmlns:p14="http://schemas.microsoft.com/office/powerpoint/2010/main" val="1692993422"/>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0_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43" y="6201820"/>
            <a:ext cx="1794456" cy="538336"/>
          </a:xfrm>
          <a:prstGeom prst="rect">
            <a:avLst/>
          </a:prstGeom>
        </p:spPr>
      </p:pic>
      <p:sp>
        <p:nvSpPr>
          <p:cNvPr id="5" name="Title 1"/>
          <p:cNvSpPr>
            <a:spLocks noGrp="1"/>
          </p:cNvSpPr>
          <p:nvPr>
            <p:ph type="title"/>
          </p:nvPr>
        </p:nvSpPr>
        <p:spPr>
          <a:xfrm>
            <a:off x="225779"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6"/>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6989" y="6201821"/>
            <a:ext cx="1502195" cy="500028"/>
          </a:xfrm>
          <a:prstGeom prst="rect">
            <a:avLst/>
          </a:prstGeom>
        </p:spPr>
      </p:pic>
    </p:spTree>
    <p:extLst>
      <p:ext uri="{BB962C8B-B14F-4D97-AF65-F5344CB8AC3E}">
        <p14:creationId xmlns:p14="http://schemas.microsoft.com/office/powerpoint/2010/main" val="2286445578"/>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43" y="6201820"/>
            <a:ext cx="1794456" cy="538336"/>
          </a:xfrm>
          <a:prstGeom prst="rect">
            <a:avLst/>
          </a:prstGeom>
        </p:spPr>
      </p:pic>
      <p:sp>
        <p:nvSpPr>
          <p:cNvPr id="5" name="Title 1"/>
          <p:cNvSpPr>
            <a:spLocks noGrp="1"/>
          </p:cNvSpPr>
          <p:nvPr>
            <p:ph type="title"/>
          </p:nvPr>
        </p:nvSpPr>
        <p:spPr>
          <a:xfrm>
            <a:off x="225779"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6"/>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6989" y="6201821"/>
            <a:ext cx="1502195" cy="500028"/>
          </a:xfrm>
          <a:prstGeom prst="rect">
            <a:avLst/>
          </a:prstGeom>
        </p:spPr>
      </p:pic>
    </p:spTree>
    <p:extLst>
      <p:ext uri="{BB962C8B-B14F-4D97-AF65-F5344CB8AC3E}">
        <p14:creationId xmlns:p14="http://schemas.microsoft.com/office/powerpoint/2010/main" val="1146205369"/>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3_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43" y="6201820"/>
            <a:ext cx="1794456" cy="538336"/>
          </a:xfrm>
          <a:prstGeom prst="rect">
            <a:avLst/>
          </a:prstGeom>
        </p:spPr>
      </p:pic>
      <p:sp>
        <p:nvSpPr>
          <p:cNvPr id="5" name="Title 1"/>
          <p:cNvSpPr>
            <a:spLocks noGrp="1"/>
          </p:cNvSpPr>
          <p:nvPr>
            <p:ph type="title"/>
          </p:nvPr>
        </p:nvSpPr>
        <p:spPr>
          <a:xfrm>
            <a:off x="225779"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6"/>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6989" y="6201821"/>
            <a:ext cx="1502195" cy="500028"/>
          </a:xfrm>
          <a:prstGeom prst="rect">
            <a:avLst/>
          </a:prstGeom>
        </p:spPr>
      </p:pic>
    </p:spTree>
    <p:extLst>
      <p:ext uri="{BB962C8B-B14F-4D97-AF65-F5344CB8AC3E}">
        <p14:creationId xmlns:p14="http://schemas.microsoft.com/office/powerpoint/2010/main" val="2146806973"/>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5_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943" y="6201820"/>
            <a:ext cx="1794456" cy="538336"/>
          </a:xfrm>
          <a:prstGeom prst="rect">
            <a:avLst/>
          </a:prstGeom>
        </p:spPr>
      </p:pic>
      <p:sp>
        <p:nvSpPr>
          <p:cNvPr id="5" name="Title 1"/>
          <p:cNvSpPr>
            <a:spLocks noGrp="1"/>
          </p:cNvSpPr>
          <p:nvPr>
            <p:ph type="title"/>
          </p:nvPr>
        </p:nvSpPr>
        <p:spPr>
          <a:xfrm>
            <a:off x="225779"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6"/>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6989" y="6201821"/>
            <a:ext cx="1502195" cy="500028"/>
          </a:xfrm>
          <a:prstGeom prst="rect">
            <a:avLst/>
          </a:prstGeom>
        </p:spPr>
      </p:pic>
    </p:spTree>
    <p:extLst>
      <p:ext uri="{BB962C8B-B14F-4D97-AF65-F5344CB8AC3E}">
        <p14:creationId xmlns:p14="http://schemas.microsoft.com/office/powerpoint/2010/main" val="2997508737"/>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ADC71B4D-44A7-416F-9495-C026CF088CBB}"/>
              </a:ext>
            </a:extLst>
          </p:cNvPr>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a:extLst>
              <a:ext uri="{FF2B5EF4-FFF2-40B4-BE49-F238E27FC236}">
                <a16:creationId xmlns:a16="http://schemas.microsoft.com/office/drawing/2014/main" id="{3CF84429-95AB-4470-B966-0209160F2E7C}"/>
              </a:ext>
            </a:extLst>
          </p:cNvPr>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a:extLst>
              <a:ext uri="{FF2B5EF4-FFF2-40B4-BE49-F238E27FC236}">
                <a16:creationId xmlns:a16="http://schemas.microsoft.com/office/drawing/2014/main" id="{B36E9D1A-82B8-40D9-8526-D67FEEE93075}"/>
              </a:ext>
            </a:extLst>
          </p:cNvPr>
          <p:cNvSpPr>
            <a:spLocks noGrp="1"/>
          </p:cNvSpPr>
          <p:nvPr>
            <p:ph type="sldNum" sz="quarter" idx="12"/>
          </p:nvPr>
        </p:nvSpPr>
        <p:spPr/>
        <p:txBody>
          <a:bodyPr/>
          <a:lstStyle/>
          <a:p>
            <a:fld id="{6EFE1BD3-1E45-450A-95CF-B80ADCDC92A5}"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344891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7121" y="5859780"/>
            <a:ext cx="2761036" cy="759220"/>
          </a:xfrm>
          <a:prstGeom prst="rect">
            <a:avLst/>
          </a:prstGeom>
        </p:spPr>
      </p:pic>
    </p:spTree>
    <p:extLst>
      <p:ext uri="{BB962C8B-B14F-4D97-AF65-F5344CB8AC3E}">
        <p14:creationId xmlns:p14="http://schemas.microsoft.com/office/powerpoint/2010/main" val="1635193139"/>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1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sz="quarter" idx="10"/>
          </p:nvPr>
        </p:nvSpPr>
        <p:spPr>
          <a:xfrm>
            <a:off x="603251" y="146050"/>
            <a:ext cx="6212416" cy="649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3848" y="5984566"/>
            <a:ext cx="1730418" cy="634434"/>
          </a:xfrm>
          <a:prstGeom prst="rect">
            <a:avLst/>
          </a:prstGeom>
        </p:spPr>
      </p:pic>
    </p:spTree>
    <p:extLst>
      <p:ext uri="{BB962C8B-B14F-4D97-AF65-F5344CB8AC3E}">
        <p14:creationId xmlns:p14="http://schemas.microsoft.com/office/powerpoint/2010/main" val="3588236528"/>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Body">
    <p:spTree>
      <p:nvGrpSpPr>
        <p:cNvPr id="1" name=""/>
        <p:cNvGrpSpPr/>
        <p:nvPr/>
      </p:nvGrpSpPr>
      <p:grpSpPr>
        <a:xfrm>
          <a:off x="0" y="0"/>
          <a:ext cx="0" cy="0"/>
          <a:chOff x="0" y="0"/>
          <a:chExt cx="0" cy="0"/>
        </a:xfrm>
      </p:grpSpPr>
      <p:sp>
        <p:nvSpPr>
          <p:cNvPr id="25" name="Rectangle 24"/>
          <p:cNvSpPr/>
          <p:nvPr userDrawn="1"/>
        </p:nvSpPr>
        <p:spPr>
          <a:xfrm>
            <a:off x="603343" y="6503584"/>
            <a:ext cx="325730" cy="230832"/>
          </a:xfrm>
          <a:prstGeom prst="rect">
            <a:avLst/>
          </a:prstGeom>
        </p:spPr>
        <p:txBody>
          <a:bodyPr wrap="none">
            <a:spAutoFit/>
          </a:bodyPr>
          <a:lstStyle/>
          <a:p>
            <a:fld id="{48F63A3B-78C7-47BE-AE5E-E10140E04643}" type="slidenum">
              <a:rPr lang="en-US" sz="900" smtClean="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userDrawn="1"/>
        </p:nvSpPr>
        <p:spPr bwMode="auto">
          <a:xfrm>
            <a:off x="0" y="942086"/>
            <a:ext cx="12205088" cy="45719"/>
          </a:xfrm>
          <a:prstGeom prst="rect">
            <a:avLst/>
          </a:prstGeom>
          <a:solidFill>
            <a:srgbClr val="21336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sz="quarter" idx="10"/>
          </p:nvPr>
        </p:nvSpPr>
        <p:spPr>
          <a:xfrm>
            <a:off x="603251" y="146050"/>
            <a:ext cx="6212416" cy="649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3848" y="5984566"/>
            <a:ext cx="1730418" cy="634434"/>
          </a:xfrm>
          <a:prstGeom prst="rect">
            <a:avLst/>
          </a:prstGeom>
        </p:spPr>
      </p:pic>
    </p:spTree>
    <p:extLst>
      <p:ext uri="{BB962C8B-B14F-4D97-AF65-F5344CB8AC3E}">
        <p14:creationId xmlns:p14="http://schemas.microsoft.com/office/powerpoint/2010/main" val="677269780"/>
      </p:ext>
    </p:extLst>
  </p:cSld>
  <p:clrMapOvr>
    <a:masterClrMapping/>
  </p:clrMapOvr>
  <p:extLst>
    <p:ext uri="{DCECCB84-F9BA-43D5-87BE-67443E8EF086}">
      <p15:sldGuideLst xmlns:p15="http://schemas.microsoft.com/office/powerpoint/2012/main">
        <p15:guide id="1" orient="horz" pos="432">
          <p15:clr>
            <a:srgbClr val="FBAE40"/>
          </p15:clr>
        </p15:guide>
        <p15:guide id="2" pos="3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569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Body">
    <p:spTree>
      <p:nvGrpSpPr>
        <p:cNvPr id="1" name=""/>
        <p:cNvGrpSpPr/>
        <p:nvPr/>
      </p:nvGrpSpPr>
      <p:grpSpPr>
        <a:xfrm>
          <a:off x="0" y="0"/>
          <a:ext cx="0" cy="0"/>
          <a:chOff x="0" y="0"/>
          <a:chExt cx="0" cy="0"/>
        </a:xfrm>
      </p:grpSpPr>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0257614"/>
      </p:ext>
    </p:extLst>
  </p:cSld>
  <p:clrMapOvr>
    <a:masterClrMapping/>
  </p:clrMapOvr>
  <p:hf hdr="0" dt="0"/>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921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370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9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630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14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2752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8716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3899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948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247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259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524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pPr defTabSz="457038" fontAlgn="base">
              <a:spcBef>
                <a:spcPct val="0"/>
              </a:spcBef>
              <a:spcAft>
                <a:spcPct val="0"/>
              </a:spcAft>
            </a:pPr>
            <a:fld id="{48F63A3B-78C7-47BE-AE5E-E10140E04643}" type="slidenum">
              <a:rPr lang="en-US" sz="900" smtClean="0">
                <a:solidFill>
                  <a:srgbClr val="FFFFFF">
                    <a:lumMod val="50000"/>
                  </a:srgbClr>
                </a:solidFill>
                <a:ea typeface="Arial" charset="0"/>
                <a:cs typeface="Arial" charset="0"/>
              </a:rPr>
              <a:pPr defTabSz="457038" fontAlgn="base">
                <a:spcBef>
                  <a:spcPct val="0"/>
                </a:spcBef>
                <a:spcAft>
                  <a:spcPct val="0"/>
                </a:spcAft>
              </a:pPr>
              <a:t>‹#›</a:t>
            </a:fld>
            <a:endParaRPr lang="en-US" sz="900">
              <a:solidFill>
                <a:srgbClr val="FFFFFF">
                  <a:lumMod val="50000"/>
                </a:srgbClr>
              </a:solidFill>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800">
              <a:solidFill>
                <a:srgbClr val="404040"/>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p:cNvSpPr>
            <a:spLocks noGrp="1"/>
          </p:cNvSpPr>
          <p:nvPr>
            <p:ph type="title"/>
          </p:nvPr>
        </p:nvSpPr>
        <p:spPr>
          <a:xfrm>
            <a:off x="225779"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6"/>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6158" y="6336451"/>
            <a:ext cx="1345842" cy="53833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2943" y="6336452"/>
            <a:ext cx="1126646" cy="500028"/>
          </a:xfrm>
          <a:prstGeom prst="rect">
            <a:avLst/>
          </a:prstGeom>
        </p:spPr>
      </p:pic>
    </p:spTree>
    <p:extLst>
      <p:ext uri="{BB962C8B-B14F-4D97-AF65-F5344CB8AC3E}">
        <p14:creationId xmlns:p14="http://schemas.microsoft.com/office/powerpoint/2010/main" val="2516973132"/>
      </p:ext>
    </p:extLst>
  </p:cSld>
  <p:clrMapOvr>
    <a:masterClrMapping/>
  </p:clrMapOvr>
  <p:hf hdr="0" dt="0"/>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2_Body">
    <p:spTree>
      <p:nvGrpSpPr>
        <p:cNvPr id="1" name=""/>
        <p:cNvGrpSpPr/>
        <p:nvPr/>
      </p:nvGrpSpPr>
      <p:grpSpPr>
        <a:xfrm>
          <a:off x="0" y="0"/>
          <a:ext cx="0" cy="0"/>
          <a:chOff x="0" y="0"/>
          <a:chExt cx="0" cy="0"/>
        </a:xfrm>
      </p:grpSpPr>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41" y="6022974"/>
            <a:ext cx="1423844" cy="631930"/>
          </a:xfrm>
          <a:prstGeom prst="rect">
            <a:avLst/>
          </a:prstGeom>
        </p:spPr>
      </p:pic>
    </p:spTree>
    <p:extLst>
      <p:ext uri="{BB962C8B-B14F-4D97-AF65-F5344CB8AC3E}">
        <p14:creationId xmlns:p14="http://schemas.microsoft.com/office/powerpoint/2010/main" val="3037227223"/>
      </p:ext>
    </p:extLst>
  </p:cSld>
  <p:clrMapOvr>
    <a:masterClrMapping/>
  </p:clrMapOvr>
  <p:hf hdr="0" dt="0"/>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6168AA-A9AF-4A06-91B1-86BD09F66A5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A5592-9F1A-453A-A750-75E400384D0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6158" y="6336451"/>
            <a:ext cx="1345842" cy="53833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2943" y="6336452"/>
            <a:ext cx="1126646" cy="500028"/>
          </a:xfrm>
          <a:prstGeom prst="rect">
            <a:avLst/>
          </a:prstGeom>
        </p:spPr>
      </p:pic>
    </p:spTree>
    <p:extLst>
      <p:ext uri="{BB962C8B-B14F-4D97-AF65-F5344CB8AC3E}">
        <p14:creationId xmlns:p14="http://schemas.microsoft.com/office/powerpoint/2010/main" val="1955591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168AA-A9AF-4A06-91B1-86BD09F66A5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A5592-9F1A-453A-A750-75E400384D00}" type="slidenum">
              <a:rPr lang="en-US" smtClean="0"/>
              <a:t>‹#›</a:t>
            </a:fld>
            <a:endParaRPr lang="en-US"/>
          </a:p>
        </p:txBody>
      </p:sp>
    </p:spTree>
    <p:extLst>
      <p:ext uri="{BB962C8B-B14F-4D97-AF65-F5344CB8AC3E}">
        <p14:creationId xmlns:p14="http://schemas.microsoft.com/office/powerpoint/2010/main" val="38857654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6168AA-A9AF-4A06-91B1-86BD09F66A5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A5592-9F1A-453A-A750-75E400384D0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6158" y="6336451"/>
            <a:ext cx="1345842" cy="53833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2943" y="6336452"/>
            <a:ext cx="1126646" cy="500028"/>
          </a:xfrm>
          <a:prstGeom prst="rect">
            <a:avLst/>
          </a:prstGeom>
        </p:spPr>
      </p:pic>
    </p:spTree>
    <p:extLst>
      <p:ext uri="{BB962C8B-B14F-4D97-AF65-F5344CB8AC3E}">
        <p14:creationId xmlns:p14="http://schemas.microsoft.com/office/powerpoint/2010/main" val="19700951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6168AA-A9AF-4A06-91B1-86BD09F66A5E}"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A5592-9F1A-453A-A750-75E400384D00}" type="slidenum">
              <a:rPr lang="en-US" smtClean="0"/>
              <a:t>‹#›</a:t>
            </a:fld>
            <a:endParaRPr lang="en-US"/>
          </a:p>
        </p:txBody>
      </p:sp>
    </p:spTree>
    <p:extLst>
      <p:ext uri="{BB962C8B-B14F-4D97-AF65-F5344CB8AC3E}">
        <p14:creationId xmlns:p14="http://schemas.microsoft.com/office/powerpoint/2010/main" val="39013426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6168AA-A9AF-4A06-91B1-86BD09F66A5E}" type="datetimeFigureOut">
              <a:rPr lang="en-US" smtClean="0"/>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EA5592-9F1A-453A-A750-75E400384D00}" type="slidenum">
              <a:rPr lang="en-US" smtClean="0"/>
              <a:t>‹#›</a:t>
            </a:fld>
            <a:endParaRPr lang="en-US"/>
          </a:p>
        </p:txBody>
      </p:sp>
    </p:spTree>
    <p:extLst>
      <p:ext uri="{BB962C8B-B14F-4D97-AF65-F5344CB8AC3E}">
        <p14:creationId xmlns:p14="http://schemas.microsoft.com/office/powerpoint/2010/main" val="2272086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6168AA-A9AF-4A06-91B1-86BD09F66A5E}"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EA5592-9F1A-453A-A750-75E400384D00}" type="slidenum">
              <a:rPr lang="en-US" smtClean="0"/>
              <a:t>‹#›</a:t>
            </a:fld>
            <a:endParaRPr lang="en-US"/>
          </a:p>
        </p:txBody>
      </p:sp>
    </p:spTree>
    <p:extLst>
      <p:ext uri="{BB962C8B-B14F-4D97-AF65-F5344CB8AC3E}">
        <p14:creationId xmlns:p14="http://schemas.microsoft.com/office/powerpoint/2010/main" val="150965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8426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6168AA-A9AF-4A06-91B1-86BD09F66A5E}" type="datetimeFigureOut">
              <a:rPr lang="en-US" smtClean="0"/>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EA5592-9F1A-453A-A750-75E400384D00}" type="slidenum">
              <a:rPr lang="en-US" smtClean="0"/>
              <a:t>‹#›</a:t>
            </a:fld>
            <a:endParaRPr lang="en-US"/>
          </a:p>
        </p:txBody>
      </p:sp>
    </p:spTree>
    <p:extLst>
      <p:ext uri="{BB962C8B-B14F-4D97-AF65-F5344CB8AC3E}">
        <p14:creationId xmlns:p14="http://schemas.microsoft.com/office/powerpoint/2010/main" val="1573866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6168AA-A9AF-4A06-91B1-86BD09F66A5E}"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A5592-9F1A-453A-A750-75E400384D00}" type="slidenum">
              <a:rPr lang="en-US" smtClean="0"/>
              <a:t>‹#›</a:t>
            </a:fld>
            <a:endParaRPr lang="en-US"/>
          </a:p>
        </p:txBody>
      </p:sp>
    </p:spTree>
    <p:extLst>
      <p:ext uri="{BB962C8B-B14F-4D97-AF65-F5344CB8AC3E}">
        <p14:creationId xmlns:p14="http://schemas.microsoft.com/office/powerpoint/2010/main" val="1545786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6168AA-A9AF-4A06-91B1-86BD09F66A5E}"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A5592-9F1A-453A-A750-75E400384D00}" type="slidenum">
              <a:rPr lang="en-US" smtClean="0"/>
              <a:t>‹#›</a:t>
            </a:fld>
            <a:endParaRPr lang="en-US"/>
          </a:p>
        </p:txBody>
      </p:sp>
    </p:spTree>
    <p:extLst>
      <p:ext uri="{BB962C8B-B14F-4D97-AF65-F5344CB8AC3E}">
        <p14:creationId xmlns:p14="http://schemas.microsoft.com/office/powerpoint/2010/main" val="6181549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168AA-A9AF-4A06-91B1-86BD09F66A5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A5592-9F1A-453A-A750-75E400384D00}" type="slidenum">
              <a:rPr lang="en-US" smtClean="0"/>
              <a:t>‹#›</a:t>
            </a:fld>
            <a:endParaRPr lang="en-US"/>
          </a:p>
        </p:txBody>
      </p:sp>
    </p:spTree>
    <p:extLst>
      <p:ext uri="{BB962C8B-B14F-4D97-AF65-F5344CB8AC3E}">
        <p14:creationId xmlns:p14="http://schemas.microsoft.com/office/powerpoint/2010/main" val="40340318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168AA-A9AF-4A06-91B1-86BD09F66A5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A5592-9F1A-453A-A750-75E400384D00}" type="slidenum">
              <a:rPr lang="en-US" smtClean="0"/>
              <a:t>‹#›</a:t>
            </a:fld>
            <a:endParaRPr lang="en-US"/>
          </a:p>
        </p:txBody>
      </p:sp>
    </p:spTree>
    <p:extLst>
      <p:ext uri="{BB962C8B-B14F-4D97-AF65-F5344CB8AC3E}">
        <p14:creationId xmlns:p14="http://schemas.microsoft.com/office/powerpoint/2010/main" val="22219052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Body">
    <p:spTree>
      <p:nvGrpSpPr>
        <p:cNvPr id="1" name=""/>
        <p:cNvGrpSpPr/>
        <p:nvPr/>
      </p:nvGrpSpPr>
      <p:grpSpPr>
        <a:xfrm>
          <a:off x="0" y="0"/>
          <a:ext cx="0" cy="0"/>
          <a:chOff x="0" y="0"/>
          <a:chExt cx="0" cy="0"/>
        </a:xfrm>
      </p:grpSpPr>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3651026"/>
      </p:ext>
    </p:extLst>
  </p:cSld>
  <p:clrMapOvr>
    <a:masterClrMapping/>
  </p:clrMapOvr>
  <p:hf hdr="0" dt="0"/>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pPr defTabSz="457038" fontAlgn="base">
              <a:spcBef>
                <a:spcPct val="0"/>
              </a:spcBef>
              <a:spcAft>
                <a:spcPct val="0"/>
              </a:spcAft>
            </a:pPr>
            <a:fld id="{48F63A3B-78C7-47BE-AE5E-E10140E04643}" type="slidenum">
              <a:rPr lang="en-US" sz="900" smtClean="0">
                <a:solidFill>
                  <a:srgbClr val="FFFFFF">
                    <a:lumMod val="50000"/>
                  </a:srgbClr>
                </a:solidFill>
                <a:ea typeface="Arial" charset="0"/>
                <a:cs typeface="Arial" charset="0"/>
              </a:rPr>
              <a:pPr defTabSz="457038" fontAlgn="base">
                <a:spcBef>
                  <a:spcPct val="0"/>
                </a:spcBef>
                <a:spcAft>
                  <a:spcPct val="0"/>
                </a:spcAft>
              </a:pPr>
              <a:t>‹#›</a:t>
            </a:fld>
            <a:endParaRPr lang="en-US" sz="900">
              <a:solidFill>
                <a:srgbClr val="FFFFFF">
                  <a:lumMod val="50000"/>
                </a:srgbClr>
              </a:solidFill>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800">
              <a:solidFill>
                <a:srgbClr val="404040"/>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p:cNvSpPr>
            <a:spLocks noGrp="1"/>
          </p:cNvSpPr>
          <p:nvPr>
            <p:ph type="title"/>
          </p:nvPr>
        </p:nvSpPr>
        <p:spPr>
          <a:xfrm>
            <a:off x="225779"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6"/>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6158" y="6336451"/>
            <a:ext cx="1345842" cy="53833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2943" y="6336452"/>
            <a:ext cx="1126646" cy="500028"/>
          </a:xfrm>
          <a:prstGeom prst="rect">
            <a:avLst/>
          </a:prstGeom>
        </p:spPr>
      </p:pic>
    </p:spTree>
    <p:extLst>
      <p:ext uri="{BB962C8B-B14F-4D97-AF65-F5344CB8AC3E}">
        <p14:creationId xmlns:p14="http://schemas.microsoft.com/office/powerpoint/2010/main" val="3975986440"/>
      </p:ext>
    </p:extLst>
  </p:cSld>
  <p:clrMapOvr>
    <a:masterClrMapping/>
  </p:clrMapOvr>
  <p:hf hdr="0" dt="0"/>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ody">
    <p:spTree>
      <p:nvGrpSpPr>
        <p:cNvPr id="1" name=""/>
        <p:cNvGrpSpPr/>
        <p:nvPr/>
      </p:nvGrpSpPr>
      <p:grpSpPr>
        <a:xfrm>
          <a:off x="0" y="0"/>
          <a:ext cx="0" cy="0"/>
          <a:chOff x="0" y="0"/>
          <a:chExt cx="0" cy="0"/>
        </a:xfrm>
      </p:grpSpPr>
      <p:sp>
        <p:nvSpPr>
          <p:cNvPr id="25" name="Rectangle 24"/>
          <p:cNvSpPr/>
          <p:nvPr/>
        </p:nvSpPr>
        <p:spPr>
          <a:xfrm>
            <a:off x="603343" y="6503584"/>
            <a:ext cx="325730" cy="230832"/>
          </a:xfrm>
          <a:prstGeom prst="rect">
            <a:avLst/>
          </a:prstGeom>
        </p:spPr>
        <p:txBody>
          <a:bodyPr wrap="none">
            <a:spAutoFit/>
          </a:bodyPr>
          <a:lstStyle/>
          <a:p>
            <a:fld id="{48F63A3B-78C7-47BE-AE5E-E10140E04643}" type="slidenum">
              <a:rPr lang="en-US" sz="900">
                <a:solidFill>
                  <a:prstClr val="white">
                    <a:lumMod val="50000"/>
                  </a:prstClr>
                </a:solidFill>
                <a:latin typeface="Arial" charset="0"/>
                <a:ea typeface="Arial" charset="0"/>
                <a:cs typeface="Arial" charset="0"/>
              </a:rPr>
              <a:pPr/>
              <a:t>‹#›</a:t>
            </a:fld>
            <a:endParaRPr lang="en-US" sz="900">
              <a:solidFill>
                <a:prstClr val="white">
                  <a:lumMod val="50000"/>
                </a:prstClr>
              </a:solidFill>
              <a:latin typeface="Arial" charset="0"/>
              <a:ea typeface="Arial" charset="0"/>
              <a:cs typeface="Arial" charset="0"/>
            </a:endParaRPr>
          </a:p>
        </p:txBody>
      </p:sp>
      <p:sp>
        <p:nvSpPr>
          <p:cNvPr id="33" name="Rectangle 32"/>
          <p:cNvSpPr/>
          <p:nvPr/>
        </p:nvSpPr>
        <p:spPr bwMode="auto">
          <a:xfrm>
            <a:off x="0" y="942086"/>
            <a:ext cx="12205088" cy="45719"/>
          </a:xfrm>
          <a:prstGeom prst="rect">
            <a:avLst/>
          </a:prstGeom>
          <a:solidFill>
            <a:srgbClr val="5087C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p:cNvSpPr>
            <a:spLocks noGrp="1"/>
          </p:cNvSpPr>
          <p:nvPr>
            <p:ph type="title"/>
          </p:nvPr>
        </p:nvSpPr>
        <p:spPr>
          <a:xfrm>
            <a:off x="225780" y="224934"/>
            <a:ext cx="11764995" cy="508328"/>
          </a:xfrm>
          <a:prstGeom prst="rect">
            <a:avLst/>
          </a:prstGeom>
        </p:spPr>
        <p:txBody>
          <a:bodyPr vert="horz"/>
          <a:lstStyle>
            <a:lvl1pPr algn="l">
              <a:defRPr sz="3200" b="1">
                <a:solidFill>
                  <a:srgbClr val="213368"/>
                </a:solidFill>
                <a:latin typeface="Calibri" panose="020F050202020403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6" name="Content Placeholder 2"/>
          <p:cNvSpPr>
            <a:spLocks noGrp="1"/>
          </p:cNvSpPr>
          <p:nvPr>
            <p:ph idx="1"/>
          </p:nvPr>
        </p:nvSpPr>
        <p:spPr>
          <a:xfrm>
            <a:off x="550129" y="1214788"/>
            <a:ext cx="10972800" cy="4760055"/>
          </a:xfrm>
          <a:prstGeom prst="rect">
            <a:avLst/>
          </a:prstGeom>
        </p:spPr>
        <p:txBody>
          <a:bodyPr/>
          <a:lstStyle>
            <a:lvl1pPr>
              <a:defRPr sz="28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a:defRPr sz="24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a:defRPr>
                <a:solidFill>
                  <a:srgbClr val="213368"/>
                </a:solidFill>
                <a:latin typeface="Calibri" panose="020F0502020204030204" pitchFamily="34" charset="0"/>
                <a:ea typeface="Tahoma" panose="020B0604030504040204" pitchFamily="34" charset="0"/>
                <a:cs typeface="Tahoma" panose="020B0604030504040204" pitchFamily="34" charset="0"/>
              </a:defRPr>
            </a:lvl3pPr>
            <a:lvl4pPr>
              <a:defRPr>
                <a:solidFill>
                  <a:srgbClr val="213368"/>
                </a:solidFill>
                <a:latin typeface="Calibri" panose="020F0502020204030204" pitchFamily="34" charset="0"/>
                <a:ea typeface="Tahoma" panose="020B0604030504040204" pitchFamily="34" charset="0"/>
                <a:cs typeface="Tahoma" panose="020B0604030504040204" pitchFamily="34" charset="0"/>
              </a:defRPr>
            </a:lvl4pPr>
            <a:lvl5pPr>
              <a:defRPr>
                <a:solidFill>
                  <a:srgbClr val="213368"/>
                </a:solidFill>
                <a:latin typeface="Calibri" panose="020F050202020403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481679"/>
      </p:ext>
    </p:extLst>
  </p:cSld>
  <p:clrMapOvr>
    <a:masterClrMapping/>
  </p:clrMapOvr>
  <p:hf hdr="0" dt="0"/>
  <p:extLst>
    <p:ext uri="{DCECCB84-F9BA-43D5-87BE-67443E8EF086}">
      <p15:sldGuideLst xmlns:p15="http://schemas.microsoft.com/office/powerpoint/2012/main">
        <p15:guide id="1" orient="horz" pos="432">
          <p15:clr>
            <a:srgbClr val="FBAE40"/>
          </p15:clr>
        </p15:guide>
        <p15:guide id="2" pos="26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4130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Divider Slide">
    <p:bg>
      <p:bgPr>
        <a:solidFill>
          <a:srgbClr val="4E84C4"/>
        </a:solidFill>
        <a:effectLst/>
      </p:bgPr>
    </p:bg>
    <p:spTree>
      <p:nvGrpSpPr>
        <p:cNvPr id="1" name=""/>
        <p:cNvGrpSpPr/>
        <p:nvPr/>
      </p:nvGrpSpPr>
      <p:grpSpPr>
        <a:xfrm>
          <a:off x="0" y="0"/>
          <a:ext cx="0" cy="0"/>
          <a:chOff x="0" y="0"/>
          <a:chExt cx="0" cy="0"/>
        </a:xfrm>
      </p:grpSpPr>
      <p:pic>
        <p:nvPicPr>
          <p:cNvPr id="3" name="Picture 2" descr="A close up of a network&#10;&#10;AI-generated content may be incorrect.">
            <a:extLst>
              <a:ext uri="{FF2B5EF4-FFF2-40B4-BE49-F238E27FC236}">
                <a16:creationId xmlns:a16="http://schemas.microsoft.com/office/drawing/2014/main" id="{D0F6A70E-EC72-1E56-BDC3-107A337B15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5452" y="217004"/>
            <a:ext cx="14289362" cy="6738186"/>
          </a:xfrm>
          <a:prstGeom prst="rect">
            <a:avLst/>
          </a:prstGeom>
        </p:spPr>
      </p:pic>
      <p:grpSp>
        <p:nvGrpSpPr>
          <p:cNvPr id="4" name="Group 4">
            <a:extLst>
              <a:ext uri="{FF2B5EF4-FFF2-40B4-BE49-F238E27FC236}">
                <a16:creationId xmlns:a16="http://schemas.microsoft.com/office/drawing/2014/main" id="{E2DBD742-BD0A-F0B7-B4F9-F5C82E3B4C33}"/>
              </a:ext>
            </a:extLst>
          </p:cNvPr>
          <p:cNvGrpSpPr/>
          <p:nvPr userDrawn="1"/>
        </p:nvGrpSpPr>
        <p:grpSpPr>
          <a:xfrm>
            <a:off x="5753144" y="1333500"/>
            <a:ext cx="5917069" cy="3924300"/>
            <a:chOff x="23205" y="-114911"/>
            <a:chExt cx="1538433" cy="1075986"/>
          </a:xfrm>
          <a:solidFill>
            <a:srgbClr val="F25A08"/>
          </a:solidFill>
        </p:grpSpPr>
        <p:sp>
          <p:nvSpPr>
            <p:cNvPr id="5" name="Freeform 5">
              <a:extLst>
                <a:ext uri="{FF2B5EF4-FFF2-40B4-BE49-F238E27FC236}">
                  <a16:creationId xmlns:a16="http://schemas.microsoft.com/office/drawing/2014/main" id="{06B18AD5-0D20-3F4F-F027-E9E240B44321}"/>
                </a:ext>
              </a:extLst>
            </p:cNvPr>
            <p:cNvSpPr/>
            <p:nvPr/>
          </p:nvSpPr>
          <p:spPr>
            <a:xfrm>
              <a:off x="23205" y="-114911"/>
              <a:ext cx="1538433" cy="1075986"/>
            </a:xfrm>
            <a:custGeom>
              <a:avLst/>
              <a:gdLst/>
              <a:ahLst/>
              <a:cxnLst/>
              <a:rect l="l" t="t" r="r" b="b"/>
              <a:pathLst>
                <a:path w="1538433" h="1075986">
                  <a:moveTo>
                    <a:pt x="1413973" y="1075986"/>
                  </a:moveTo>
                  <a:lnTo>
                    <a:pt x="124460" y="1075986"/>
                  </a:lnTo>
                  <a:cubicBezTo>
                    <a:pt x="55880" y="1075986"/>
                    <a:pt x="0" y="1020106"/>
                    <a:pt x="0" y="951526"/>
                  </a:cubicBezTo>
                  <a:lnTo>
                    <a:pt x="0" y="124460"/>
                  </a:lnTo>
                  <a:cubicBezTo>
                    <a:pt x="0" y="55880"/>
                    <a:pt x="55880" y="0"/>
                    <a:pt x="124460" y="0"/>
                  </a:cubicBezTo>
                  <a:lnTo>
                    <a:pt x="1413973" y="0"/>
                  </a:lnTo>
                  <a:cubicBezTo>
                    <a:pt x="1482553" y="0"/>
                    <a:pt x="1538433" y="55880"/>
                    <a:pt x="1538433" y="124460"/>
                  </a:cubicBezTo>
                  <a:lnTo>
                    <a:pt x="1538433" y="951526"/>
                  </a:lnTo>
                  <a:cubicBezTo>
                    <a:pt x="1538433" y="1020106"/>
                    <a:pt x="1482553" y="1075986"/>
                    <a:pt x="1413973" y="1075986"/>
                  </a:cubicBezTo>
                  <a:close/>
                </a:path>
              </a:pathLst>
            </a:custGeom>
            <a:solidFill>
              <a:schemeClr val="bg1"/>
            </a:solidFill>
          </p:spPr>
          <p:txBody>
            <a:bodyPr/>
            <a:lstStyle/>
            <a:p>
              <a:endParaRPr lang="en-US" sz="600">
                <a:solidFill>
                  <a:schemeClr val="bg1"/>
                </a:solidFill>
              </a:endParaRPr>
            </a:p>
          </p:txBody>
        </p:sp>
      </p:grpSp>
      <p:cxnSp>
        <p:nvCxnSpPr>
          <p:cNvPr id="2" name="Straight Arrow Connector 1">
            <a:extLst>
              <a:ext uri="{FF2B5EF4-FFF2-40B4-BE49-F238E27FC236}">
                <a16:creationId xmlns:a16="http://schemas.microsoft.com/office/drawing/2014/main" id="{B5A14A3B-158B-19BC-056A-FE77D82C3F3D}"/>
              </a:ext>
            </a:extLst>
          </p:cNvPr>
          <p:cNvCxnSpPr>
            <a:cxnSpLocks/>
          </p:cNvCxnSpPr>
          <p:nvPr userDrawn="1"/>
        </p:nvCxnSpPr>
        <p:spPr>
          <a:xfrm>
            <a:off x="10591214" y="342900"/>
            <a:ext cx="863488" cy="0"/>
          </a:xfrm>
          <a:prstGeom prst="straightConnector1">
            <a:avLst/>
          </a:prstGeom>
          <a:ln w="254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 name="Picture 7" descr="A black and blue logo&#10;&#10;Description automatically generated">
            <a:extLst>
              <a:ext uri="{FF2B5EF4-FFF2-40B4-BE49-F238E27FC236}">
                <a16:creationId xmlns:a16="http://schemas.microsoft.com/office/drawing/2014/main" id="{99E91D83-BE0D-F98A-9B94-2C027C7F2F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4603" y="1459397"/>
            <a:ext cx="3446611" cy="1378644"/>
          </a:xfrm>
          <a:prstGeom prst="rect">
            <a:avLst/>
          </a:prstGeom>
        </p:spPr>
      </p:pic>
    </p:spTree>
    <p:extLst>
      <p:ext uri="{BB962C8B-B14F-4D97-AF65-F5344CB8AC3E}">
        <p14:creationId xmlns:p14="http://schemas.microsoft.com/office/powerpoint/2010/main" val="14530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5.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6.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03506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3140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 id="214748370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984247-B253-4B32-90D3-CFE86C98368F}" type="slidenum">
              <a:rPr lang="en-US" smtClean="0">
                <a:solidFill>
                  <a:prstClr val="black">
                    <a:tint val="75000"/>
                  </a:prstClr>
                </a:solidFill>
                <a:ea typeface="ＭＳ Ｐゴシック" charset="0"/>
              </a:rPr>
              <a:pPr/>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1388260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67" r:id="rId3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168AA-A9AF-4A06-91B1-86BD09F66A5E}" type="datetimeFigureOut">
              <a:rPr lang="en-US" smtClean="0">
                <a:solidFill>
                  <a:prstClr val="black">
                    <a:tint val="75000"/>
                  </a:prstClr>
                </a:solidFill>
              </a:rPr>
              <a:pPr/>
              <a:t>7/14/2025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A5592-9F1A-453A-A750-75E400384D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00719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168AA-A9AF-4A06-91B1-86BD09F66A5E}" type="datetimeFigureOut">
              <a:rPr lang="en-US" smtClean="0"/>
              <a:t>7/14/2025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A5592-9F1A-453A-A750-75E400384D00}" type="slidenum">
              <a:rPr lang="en-US" smtClean="0"/>
              <a:t>‹#›</a:t>
            </a:fld>
            <a:endParaRPr lang="en-US"/>
          </a:p>
        </p:txBody>
      </p:sp>
    </p:spTree>
    <p:extLst>
      <p:ext uri="{BB962C8B-B14F-4D97-AF65-F5344CB8AC3E}">
        <p14:creationId xmlns:p14="http://schemas.microsoft.com/office/powerpoint/2010/main" val="269660009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jpeg"/><Relationship Id="rId12"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86.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jpeg"/><Relationship Id="rId14" Type="http://schemas.openxmlformats.org/officeDocument/2006/relationships/image" Target="../media/image100.png"/></Relationships>
</file>

<file path=ppt/slides/_rels/slide1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jpeg"/><Relationship Id="rId12" Type="http://schemas.openxmlformats.org/officeDocument/2006/relationships/image" Target="../media/image110.jpeg"/><Relationship Id="rId2" Type="http://schemas.openxmlformats.org/officeDocument/2006/relationships/notesSlide" Target="../notesSlides/notesSlide11.xml"/><Relationship Id="rId1" Type="http://schemas.openxmlformats.org/officeDocument/2006/relationships/slideLayout" Target="../slideLayouts/slideLayout86.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jpeg"/></Relationships>
</file>

<file path=ppt/slides/_rels/slide1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s://www.bwhihub.org/" TargetMode="External"/><Relationship Id="rId7"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4.xml"/><Relationship Id="rId6" Type="http://schemas.openxmlformats.org/officeDocument/2006/relationships/hyperlink" Target="https://cctr.mit.edu/" TargetMode="External"/><Relationship Id="rId5" Type="http://schemas.openxmlformats.org/officeDocument/2006/relationships/hyperlink" Target="https://www.nedeaconess.org/" TargetMode="External"/><Relationship Id="rId4" Type="http://schemas.openxmlformats.org/officeDocument/2006/relationships/hyperlink" Target="https://www.miicare.co.uk/"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kinto.care/" TargetMode="External"/><Relationship Id="rId3" Type="http://schemas.openxmlformats.org/officeDocument/2006/relationships/hyperlink" Target="https://www.wpi.edu/research/core-research-facilities/practicepoint" TargetMode="External"/><Relationship Id="rId7" Type="http://schemas.openxmlformats.org/officeDocument/2006/relationships/image" Target="../media/image115.png"/><Relationship Id="rId2" Type="http://schemas.openxmlformats.org/officeDocument/2006/relationships/hyperlink" Target="https://www.dynocardia.care/" TargetMode="External"/><Relationship Id="rId1" Type="http://schemas.openxmlformats.org/officeDocument/2006/relationships/slideLayout" Target="../slideLayouts/slideLayout24.xml"/><Relationship Id="rId6" Type="http://schemas.openxmlformats.org/officeDocument/2006/relationships/hyperlink" Target="https://imes.mit.edu/" TargetMode="External"/><Relationship Id="rId5" Type="http://schemas.openxmlformats.org/officeDocument/2006/relationships/hyperlink" Target="https://leuko.com/" TargetMode="External"/><Relationship Id="rId10" Type="http://schemas.openxmlformats.org/officeDocument/2006/relationships/image" Target="../media/image116.png"/><Relationship Id="rId4" Type="http://schemas.openxmlformats.org/officeDocument/2006/relationships/image" Target="../media/image114.png"/><Relationship Id="rId9" Type="http://schemas.openxmlformats.org/officeDocument/2006/relationships/hyperlink" Target="https://bridge.mitre.org/digital-health-sandbox/"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emf"/><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 Id="rId9" Type="http://schemas.openxmlformats.org/officeDocument/2006/relationships/image" Target="../media/image37.jpe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tiff"/><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tiff"/><Relationship Id="rId15" Type="http://schemas.openxmlformats.org/officeDocument/2006/relationships/image" Target="../media/image51.jpe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47.png"/><Relationship Id="rId7" Type="http://schemas.openxmlformats.org/officeDocument/2006/relationships/image" Target="../media/image59.tiff"/><Relationship Id="rId12" Type="http://schemas.openxmlformats.org/officeDocument/2006/relationships/image" Target="../media/image64.png"/><Relationship Id="rId17" Type="http://schemas.openxmlformats.org/officeDocument/2006/relationships/image" Target="../media/image69.jpeg"/><Relationship Id="rId2" Type="http://schemas.openxmlformats.org/officeDocument/2006/relationships/notesSlide" Target="../notesSlides/notesSlide6.xml"/><Relationship Id="rId16" Type="http://schemas.openxmlformats.org/officeDocument/2006/relationships/image" Target="../media/image68.png"/><Relationship Id="rId1" Type="http://schemas.openxmlformats.org/officeDocument/2006/relationships/slideLayout" Target="../slideLayouts/slideLayout24.xml"/><Relationship Id="rId6" Type="http://schemas.openxmlformats.org/officeDocument/2006/relationships/image" Target="../media/image42.png"/><Relationship Id="rId11" Type="http://schemas.openxmlformats.org/officeDocument/2006/relationships/image" Target="../media/image63.png"/><Relationship Id="rId5" Type="http://schemas.openxmlformats.org/officeDocument/2006/relationships/image" Target="../media/image58.tiff"/><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56.png"/><Relationship Id="rId4" Type="http://schemas.openxmlformats.org/officeDocument/2006/relationships/image" Target="../media/image57.jpeg"/><Relationship Id="rId9" Type="http://schemas.openxmlformats.org/officeDocument/2006/relationships/image" Target="../media/image61.png"/><Relationship Id="rId14"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8.pn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77.png"/><Relationship Id="rId17" Type="http://schemas.openxmlformats.org/officeDocument/2006/relationships/image" Target="../media/image82.jpeg"/><Relationship Id="rId2" Type="http://schemas.openxmlformats.org/officeDocument/2006/relationships/notesSlide" Target="../notesSlides/notesSlide7.xml"/><Relationship Id="rId16" Type="http://schemas.openxmlformats.org/officeDocument/2006/relationships/image" Target="../media/image81.jpeg"/><Relationship Id="rId1" Type="http://schemas.openxmlformats.org/officeDocument/2006/relationships/slideLayout" Target="../slideLayouts/slideLayout24.xml"/><Relationship Id="rId6" Type="http://schemas.openxmlformats.org/officeDocument/2006/relationships/image" Target="../media/image37.jpeg"/><Relationship Id="rId11" Type="http://schemas.openxmlformats.org/officeDocument/2006/relationships/image" Target="../media/image76.png"/><Relationship Id="rId5" Type="http://schemas.openxmlformats.org/officeDocument/2006/relationships/image" Target="../media/image73.jpe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64.png"/><Relationship Id="rId1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86.xml"/><Relationship Id="rId5" Type="http://schemas.openxmlformats.org/officeDocument/2006/relationships/image" Target="../media/image86.jpeg"/><Relationship Id="rId4" Type="http://schemas.openxmlformats.org/officeDocument/2006/relationships/image" Target="../media/image8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E84C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8E61E7-8BAA-31EC-28F3-25DB1517D511}"/>
              </a:ext>
            </a:extLst>
          </p:cNvPr>
          <p:cNvSpPr txBox="1"/>
          <p:nvPr/>
        </p:nvSpPr>
        <p:spPr>
          <a:xfrm>
            <a:off x="6572249" y="2846916"/>
            <a:ext cx="4360333" cy="15980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35D8E119-7F8B-BC35-53EE-BAD8D1947BB5}"/>
              </a:ext>
            </a:extLst>
          </p:cNvPr>
          <p:cNvSpPr txBox="1"/>
          <p:nvPr/>
        </p:nvSpPr>
        <p:spPr>
          <a:xfrm>
            <a:off x="6827064" y="2925885"/>
            <a:ext cx="435789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MeHI</a:t>
            </a:r>
            <a:r>
              <a:rPr lang="en-US"/>
              <a:t> Overview </a:t>
            </a:r>
          </a:p>
          <a:p>
            <a:pPr algn="ctr"/>
            <a:r>
              <a:rPr lang="en-US"/>
              <a:t>and </a:t>
            </a:r>
          </a:p>
          <a:p>
            <a:pPr algn="ctr"/>
            <a:r>
              <a:rPr lang="en-US"/>
              <a:t>Digital Health Sandbox Program</a:t>
            </a:r>
          </a:p>
          <a:p>
            <a:pPr algn="ctr"/>
            <a:endParaRPr lang="en-US"/>
          </a:p>
          <a:p>
            <a:pPr algn="ctr"/>
            <a:r>
              <a:rPr lang="en-US"/>
              <a:t>ARC Innovation Accelerator</a:t>
            </a:r>
          </a:p>
          <a:p>
            <a:pPr algn="ctr"/>
            <a:r>
              <a:rPr lang="en-US"/>
              <a:t>July 15, 2025</a:t>
            </a:r>
          </a:p>
          <a:p>
            <a:pPr algn="ctr"/>
            <a:endParaRPr lang="en-US"/>
          </a:p>
        </p:txBody>
      </p:sp>
    </p:spTree>
    <p:extLst>
      <p:ext uri="{BB962C8B-B14F-4D97-AF65-F5344CB8AC3E}">
        <p14:creationId xmlns:p14="http://schemas.microsoft.com/office/powerpoint/2010/main" val="2352482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solidFill>
                  <a:schemeClr val="accent5">
                    <a:lumMod val="50000"/>
                  </a:schemeClr>
                </a:solidFill>
                <a:latin typeface="+mn-lt"/>
                <a:cs typeface="Arial" panose="020B0604020202020204" pitchFamily="34" charset="0"/>
              </a:rPr>
              <a:t>Sandbox Challenge Program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97" y="1152697"/>
            <a:ext cx="5112577" cy="2608047"/>
          </a:xfrm>
          <a:prstGeom prst="rect">
            <a:avLst/>
          </a:prstGeom>
        </p:spPr>
      </p:pic>
      <p:sp>
        <p:nvSpPr>
          <p:cNvPr id="5" name="Content Placeholder 2"/>
          <p:cNvSpPr>
            <a:spLocks noGrp="1"/>
          </p:cNvSpPr>
          <p:nvPr>
            <p:ph idx="1"/>
          </p:nvPr>
        </p:nvSpPr>
        <p:spPr>
          <a:xfrm>
            <a:off x="347697" y="3829924"/>
            <a:ext cx="5534775" cy="2501049"/>
          </a:xfrm>
        </p:spPr>
        <p:txBody>
          <a:bodyPr vert="horz" lIns="91440" tIns="45720" rIns="91440" bIns="45720" rtlCol="0" anchor="t">
            <a:noAutofit/>
          </a:bodyPr>
          <a:lstStyle/>
          <a:p>
            <a:pPr marL="0" indent="0" defTabSz="457200">
              <a:lnSpc>
                <a:spcPct val="100000"/>
              </a:lnSpc>
              <a:spcBef>
                <a:spcPts val="0"/>
              </a:spcBef>
              <a:spcAft>
                <a:spcPts val="600"/>
              </a:spcAft>
              <a:buNone/>
            </a:pPr>
            <a:r>
              <a:rPr lang="en-US" sz="2000" b="1" u="sng">
                <a:solidFill>
                  <a:schemeClr val="accent5">
                    <a:lumMod val="50000"/>
                  </a:schemeClr>
                </a:solidFill>
                <a:latin typeface="+mn-lt"/>
                <a:cs typeface="Arial" panose="020B0604020202020204" pitchFamily="34" charset="0"/>
              </a:rPr>
              <a:t>Opportunity</a:t>
            </a:r>
          </a:p>
          <a:p>
            <a:pPr marL="0" indent="-285750" defTabSz="457200">
              <a:lnSpc>
                <a:spcPct val="100000"/>
              </a:lnSpc>
              <a:spcBef>
                <a:spcPts val="0"/>
              </a:spcBef>
              <a:spcAft>
                <a:spcPts val="600"/>
              </a:spcAft>
            </a:pPr>
            <a:r>
              <a:rPr lang="en-US" sz="2000">
                <a:solidFill>
                  <a:schemeClr val="accent5">
                    <a:lumMod val="50000"/>
                  </a:schemeClr>
                </a:solidFill>
                <a:latin typeface="+mn-lt"/>
                <a:cs typeface="Arial" panose="020B0604020202020204" pitchFamily="34" charset="0"/>
              </a:rPr>
              <a:t>8-9 finalists selected</a:t>
            </a:r>
          </a:p>
          <a:p>
            <a:pPr marL="285750" indent="-285750" defTabSz="457200">
              <a:lnSpc>
                <a:spcPct val="100000"/>
              </a:lnSpc>
              <a:spcBef>
                <a:spcPts val="0"/>
              </a:spcBef>
              <a:spcAft>
                <a:spcPts val="600"/>
              </a:spcAft>
            </a:pPr>
            <a:r>
              <a:rPr lang="en-US" sz="2000">
                <a:solidFill>
                  <a:schemeClr val="accent5">
                    <a:lumMod val="50000"/>
                  </a:schemeClr>
                </a:solidFill>
                <a:latin typeface="+mn-lt"/>
                <a:ea typeface="Tahoma"/>
                <a:cs typeface="Arial"/>
              </a:rPr>
              <a:t>Virtual Introduction to Massachusetts Ecosystem through Mass Digital Health Connects workshops</a:t>
            </a:r>
            <a:endParaRPr lang="en-US" sz="2000">
              <a:solidFill>
                <a:schemeClr val="accent5">
                  <a:lumMod val="50000"/>
                </a:schemeClr>
              </a:solidFill>
              <a:latin typeface="+mn-lt"/>
              <a:cs typeface="Arial" panose="020B0604020202020204" pitchFamily="34" charset="0"/>
            </a:endParaRPr>
          </a:p>
          <a:p>
            <a:pPr marL="285750" indent="-285750" defTabSz="457200">
              <a:lnSpc>
                <a:spcPct val="100000"/>
              </a:lnSpc>
              <a:spcBef>
                <a:spcPts val="0"/>
              </a:spcBef>
              <a:spcAft>
                <a:spcPts val="600"/>
              </a:spcAft>
            </a:pPr>
            <a:r>
              <a:rPr lang="en-US" sz="2000">
                <a:solidFill>
                  <a:schemeClr val="accent5">
                    <a:lumMod val="50000"/>
                  </a:schemeClr>
                </a:solidFill>
                <a:latin typeface="+mn-lt"/>
                <a:cs typeface="Arial" panose="020B0604020202020204" pitchFamily="34" charset="0"/>
              </a:rPr>
              <a:t>Sandbox Matchmaking</a:t>
            </a:r>
          </a:p>
          <a:p>
            <a:pPr marL="0" indent="-285750" defTabSz="457200">
              <a:lnSpc>
                <a:spcPct val="100000"/>
              </a:lnSpc>
              <a:spcBef>
                <a:spcPts val="0"/>
              </a:spcBef>
              <a:spcAft>
                <a:spcPts val="600"/>
              </a:spcAft>
            </a:pPr>
            <a:r>
              <a:rPr lang="en-US" sz="2000">
                <a:solidFill>
                  <a:schemeClr val="accent5">
                    <a:lumMod val="50000"/>
                  </a:schemeClr>
                </a:solidFill>
                <a:latin typeface="+mn-lt"/>
                <a:cs typeface="Arial" panose="020B0604020202020204" pitchFamily="34" charset="0"/>
              </a:rPr>
              <a:t>Live Final Pitch Event with Expert Judges</a:t>
            </a:r>
          </a:p>
          <a:p>
            <a:pPr marL="0" indent="-285750" defTabSz="457200">
              <a:lnSpc>
                <a:spcPct val="100000"/>
              </a:lnSpc>
              <a:spcBef>
                <a:spcPts val="0"/>
              </a:spcBef>
              <a:spcAft>
                <a:spcPts val="600"/>
              </a:spcAft>
            </a:pPr>
            <a:r>
              <a:rPr lang="en-US" sz="2000" b="1">
                <a:solidFill>
                  <a:schemeClr val="accent5">
                    <a:lumMod val="50000"/>
                  </a:schemeClr>
                </a:solidFill>
                <a:latin typeface="+mn-lt"/>
                <a:ea typeface="Tahoma"/>
                <a:cs typeface="Arial"/>
              </a:rPr>
              <a:t>$75,000 </a:t>
            </a:r>
            <a:r>
              <a:rPr lang="en-US" sz="2000">
                <a:solidFill>
                  <a:schemeClr val="accent5">
                    <a:lumMod val="50000"/>
                  </a:schemeClr>
                </a:solidFill>
                <a:latin typeface="+mn-lt"/>
                <a:ea typeface="Tahoma"/>
                <a:cs typeface="Arial"/>
              </a:rPr>
              <a:t>Sandbox projects awarded to winners</a:t>
            </a:r>
          </a:p>
          <a:p>
            <a:pPr marL="0" indent="0">
              <a:spcAft>
                <a:spcPts val="600"/>
              </a:spcAft>
              <a:buNone/>
            </a:pPr>
            <a:endParaRPr lang="en-US" sz="2100">
              <a:solidFill>
                <a:schemeClr val="accent5">
                  <a:lumMod val="50000"/>
                </a:schemeClr>
              </a:solidFill>
              <a:latin typeface="+mn-lt"/>
              <a:cs typeface="Arial" panose="020B0604020202020204" pitchFamily="34" charset="0"/>
            </a:endParaRPr>
          </a:p>
        </p:txBody>
      </p:sp>
      <p:sp>
        <p:nvSpPr>
          <p:cNvPr id="7" name="Content Placeholder 2"/>
          <p:cNvSpPr txBox="1">
            <a:spLocks/>
          </p:cNvSpPr>
          <p:nvPr/>
        </p:nvSpPr>
        <p:spPr>
          <a:xfrm>
            <a:off x="6007575" y="1145836"/>
            <a:ext cx="5531282" cy="53681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13368"/>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1200"/>
              </a:spcAft>
              <a:buNone/>
            </a:pPr>
            <a:r>
              <a:rPr lang="en-US" sz="2100" b="1">
                <a:solidFill>
                  <a:schemeClr val="accent5">
                    <a:lumMod val="50000"/>
                  </a:schemeClr>
                </a:solidFill>
                <a:latin typeface="+mn-lt"/>
                <a:cs typeface="Arial" panose="020B0604020202020204" pitchFamily="34" charset="0"/>
              </a:rPr>
              <a:t>Program Goal: </a:t>
            </a:r>
          </a:p>
          <a:p>
            <a:pPr marL="0" indent="0" defTabSz="457200">
              <a:lnSpc>
                <a:spcPct val="100000"/>
              </a:lnSpc>
              <a:spcBef>
                <a:spcPts val="0"/>
              </a:spcBef>
              <a:buNone/>
            </a:pPr>
            <a:r>
              <a:rPr lang="en-US" sz="2100" i="1">
                <a:solidFill>
                  <a:schemeClr val="accent2"/>
                </a:solidFill>
                <a:latin typeface="+mn-lt"/>
                <a:cs typeface="Arial" panose="020B0604020202020204" pitchFamily="34" charset="0"/>
              </a:rPr>
              <a:t>Identify and support digital health companies with solutions that address key healthcare challenges in Massachusetts</a:t>
            </a:r>
          </a:p>
          <a:p>
            <a:pPr marL="0" indent="0" defTabSz="457200">
              <a:lnSpc>
                <a:spcPct val="100000"/>
              </a:lnSpc>
              <a:spcBef>
                <a:spcPts val="0"/>
              </a:spcBef>
              <a:spcAft>
                <a:spcPts val="1200"/>
              </a:spcAft>
              <a:buNone/>
            </a:pPr>
            <a:endParaRPr lang="en-US" sz="2100" b="1" u="sng">
              <a:solidFill>
                <a:schemeClr val="accent5">
                  <a:lumMod val="50000"/>
                </a:schemeClr>
              </a:solidFill>
              <a:latin typeface="+mn-lt"/>
              <a:cs typeface="Arial" panose="020B0604020202020204" pitchFamily="34" charset="0"/>
            </a:endParaRPr>
          </a:p>
          <a:p>
            <a:pPr marL="0" indent="0" defTabSz="457200">
              <a:lnSpc>
                <a:spcPct val="100000"/>
              </a:lnSpc>
              <a:spcBef>
                <a:spcPts val="0"/>
              </a:spcBef>
              <a:spcAft>
                <a:spcPts val="600"/>
              </a:spcAft>
              <a:buNone/>
            </a:pPr>
            <a:r>
              <a:rPr lang="en-US" sz="2100" b="1" u="sng">
                <a:solidFill>
                  <a:schemeClr val="accent5">
                    <a:lumMod val="50000"/>
                  </a:schemeClr>
                </a:solidFill>
                <a:latin typeface="+mn-lt"/>
                <a:cs typeface="Arial" panose="020B0604020202020204" pitchFamily="34" charset="0"/>
              </a:rPr>
              <a:t>Benefits to Participating</a:t>
            </a:r>
          </a:p>
          <a:p>
            <a:pPr defTabSz="457200">
              <a:lnSpc>
                <a:spcPct val="100000"/>
              </a:lnSpc>
              <a:spcBef>
                <a:spcPts val="0"/>
              </a:spcBef>
              <a:spcAft>
                <a:spcPts val="600"/>
              </a:spcAft>
            </a:pPr>
            <a:r>
              <a:rPr lang="en-US" sz="2100">
                <a:latin typeface="+mn-lt"/>
                <a:cs typeface="Arial" panose="020B0604020202020204" pitchFamily="34" charset="0"/>
              </a:rPr>
              <a:t>Connect with key partners in the Massachusetts digital health ecosystem</a:t>
            </a:r>
          </a:p>
          <a:p>
            <a:pPr defTabSz="457200">
              <a:lnSpc>
                <a:spcPct val="100000"/>
              </a:lnSpc>
              <a:spcBef>
                <a:spcPts val="0"/>
              </a:spcBef>
              <a:spcAft>
                <a:spcPts val="600"/>
              </a:spcAft>
            </a:pPr>
            <a:r>
              <a:rPr lang="en-US" sz="2100">
                <a:latin typeface="+mn-lt"/>
                <a:cs typeface="Arial" panose="020B0604020202020204" pitchFamily="34" charset="0"/>
              </a:rPr>
              <a:t>Hear from experts about how to navigate and work with health systems and payers</a:t>
            </a:r>
          </a:p>
          <a:p>
            <a:pPr defTabSz="457200">
              <a:lnSpc>
                <a:spcPct val="100000"/>
              </a:lnSpc>
              <a:spcBef>
                <a:spcPts val="0"/>
              </a:spcBef>
              <a:spcAft>
                <a:spcPts val="600"/>
              </a:spcAft>
            </a:pPr>
            <a:r>
              <a:rPr lang="en-US" sz="2100">
                <a:latin typeface="+mn-lt"/>
                <a:cs typeface="Arial" panose="020B0604020202020204" pitchFamily="34" charset="0"/>
              </a:rPr>
              <a:t>Accelerate time from R&amp;D to production</a:t>
            </a:r>
          </a:p>
          <a:p>
            <a:pPr defTabSz="457200">
              <a:lnSpc>
                <a:spcPct val="100000"/>
              </a:lnSpc>
              <a:spcBef>
                <a:spcPts val="0"/>
              </a:spcBef>
              <a:spcAft>
                <a:spcPts val="600"/>
              </a:spcAft>
            </a:pPr>
            <a:r>
              <a:rPr lang="en-US" sz="2100">
                <a:latin typeface="+mn-lt"/>
                <a:cs typeface="Arial" panose="020B0604020202020204" pitchFamily="34" charset="0"/>
              </a:rPr>
              <a:t>Meet with Sandboxes to understand the research and testing opportunities</a:t>
            </a:r>
          </a:p>
          <a:p>
            <a:pPr defTabSz="457200">
              <a:lnSpc>
                <a:spcPct val="100000"/>
              </a:lnSpc>
              <a:spcBef>
                <a:spcPts val="0"/>
              </a:spcBef>
              <a:spcAft>
                <a:spcPts val="600"/>
              </a:spcAft>
            </a:pPr>
            <a:r>
              <a:rPr lang="en-US" sz="2100">
                <a:latin typeface="+mn-lt"/>
                <a:cs typeface="Arial" panose="020B0604020202020204" pitchFamily="34" charset="0"/>
              </a:rPr>
              <a:t>Benefit from cohort learning</a:t>
            </a:r>
            <a:endParaRPr lang="en-US" sz="2100">
              <a:solidFill>
                <a:schemeClr val="accent5">
                  <a:lumMod val="50000"/>
                </a:schemeClr>
              </a:solidFill>
              <a:latin typeface="+mn-lt"/>
              <a:cs typeface="Arial" panose="020B0604020202020204" pitchFamily="34" charset="0"/>
            </a:endParaRPr>
          </a:p>
          <a:p>
            <a:pPr defTabSz="457200">
              <a:lnSpc>
                <a:spcPct val="100000"/>
              </a:lnSpc>
              <a:spcBef>
                <a:spcPts val="0"/>
              </a:spcBef>
              <a:spcAft>
                <a:spcPts val="600"/>
              </a:spcAft>
            </a:pPr>
            <a:r>
              <a:rPr lang="en-US" sz="2100">
                <a:solidFill>
                  <a:schemeClr val="accent5">
                    <a:lumMod val="50000"/>
                  </a:schemeClr>
                </a:solidFill>
                <a:latin typeface="+mn-lt"/>
                <a:cs typeface="Arial" panose="020B0604020202020204" pitchFamily="34" charset="0"/>
              </a:rPr>
              <a:t>Be prepared for investor meetings</a:t>
            </a:r>
          </a:p>
        </p:txBody>
      </p:sp>
    </p:spTree>
    <p:extLst>
      <p:ext uri="{BB962C8B-B14F-4D97-AF65-F5344CB8AC3E}">
        <p14:creationId xmlns:p14="http://schemas.microsoft.com/office/powerpoint/2010/main" val="270958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orange text&#10;&#10;Description automatically generated">
            <a:extLst>
              <a:ext uri="{FF2B5EF4-FFF2-40B4-BE49-F238E27FC236}">
                <a16:creationId xmlns:a16="http://schemas.microsoft.com/office/drawing/2014/main" id="{5B7EBFE3-52D3-A6B2-9430-99C4623D9F84}"/>
              </a:ext>
            </a:extLst>
          </p:cNvPr>
          <p:cNvPicPr>
            <a:picLocks noChangeAspect="1"/>
          </p:cNvPicPr>
          <p:nvPr/>
        </p:nvPicPr>
        <p:blipFill>
          <a:blip r:embed="rId3"/>
          <a:stretch>
            <a:fillRect/>
          </a:stretch>
        </p:blipFill>
        <p:spPr>
          <a:xfrm>
            <a:off x="5698331" y="1031081"/>
            <a:ext cx="6284117" cy="1962149"/>
          </a:xfrm>
          <a:prstGeom prst="rect">
            <a:avLst/>
          </a:prstGeom>
          <a:ln>
            <a:noFill/>
          </a:ln>
        </p:spPr>
      </p:pic>
      <p:sp>
        <p:nvSpPr>
          <p:cNvPr id="2" name="Title 1">
            <a:extLst>
              <a:ext uri="{FF2B5EF4-FFF2-40B4-BE49-F238E27FC236}">
                <a16:creationId xmlns:a16="http://schemas.microsoft.com/office/drawing/2014/main" id="{F48F6A75-D095-BDA0-E897-857C51A53E28}"/>
              </a:ext>
            </a:extLst>
          </p:cNvPr>
          <p:cNvSpPr>
            <a:spLocks noGrp="1"/>
          </p:cNvSpPr>
          <p:nvPr>
            <p:ph type="title"/>
          </p:nvPr>
        </p:nvSpPr>
        <p:spPr>
          <a:xfrm>
            <a:off x="209214" y="183521"/>
            <a:ext cx="11764995" cy="690545"/>
          </a:xfrm>
        </p:spPr>
        <p:txBody>
          <a:bodyPr>
            <a:normAutofit/>
          </a:bodyPr>
          <a:lstStyle/>
          <a:p>
            <a:r>
              <a:rPr lang="en-US">
                <a:solidFill>
                  <a:srgbClr val="1F4E79"/>
                </a:solidFill>
                <a:latin typeface="Aptos"/>
                <a:ea typeface="Tahoma"/>
                <a:cs typeface="Tahoma"/>
              </a:rPr>
              <a:t>Mass Digital Health Connects</a:t>
            </a:r>
          </a:p>
        </p:txBody>
      </p:sp>
      <p:sp>
        <p:nvSpPr>
          <p:cNvPr id="3" name="Content Placeholder 2">
            <a:extLst>
              <a:ext uri="{FF2B5EF4-FFF2-40B4-BE49-F238E27FC236}">
                <a16:creationId xmlns:a16="http://schemas.microsoft.com/office/drawing/2014/main" id="{4761ADE0-4E2E-5C8D-59CF-7377AEB16442}"/>
              </a:ext>
            </a:extLst>
          </p:cNvPr>
          <p:cNvSpPr>
            <a:spLocks noGrp="1"/>
          </p:cNvSpPr>
          <p:nvPr>
            <p:ph idx="1"/>
          </p:nvPr>
        </p:nvSpPr>
        <p:spPr>
          <a:xfrm>
            <a:off x="335913" y="1233173"/>
            <a:ext cx="5080713" cy="4816989"/>
          </a:xfrm>
        </p:spPr>
        <p:txBody>
          <a:bodyPr vert="horz" lIns="91440" tIns="45720" rIns="91440" bIns="45720" rtlCol="0" anchor="t">
            <a:noAutofit/>
          </a:bodyPr>
          <a:lstStyle/>
          <a:p>
            <a:r>
              <a:rPr lang="en-US" sz="1900">
                <a:solidFill>
                  <a:srgbClr val="1F4E79"/>
                </a:solidFill>
                <a:latin typeface="Aptos"/>
                <a:ea typeface="Tahoma"/>
                <a:cs typeface="Tahoma"/>
              </a:rPr>
              <a:t>Three-month virtual workshop program for Sandbox Challenge finalists</a:t>
            </a:r>
          </a:p>
          <a:p>
            <a:r>
              <a:rPr lang="en-US" sz="1900">
                <a:solidFill>
                  <a:srgbClr val="1F4E79"/>
                </a:solidFill>
                <a:latin typeface="Aptos"/>
                <a:ea typeface="Tahoma"/>
                <a:cs typeface="Tahoma"/>
              </a:rPr>
              <a:t>Interactive sessions with presentations and Q&amp;A with key ecosystem stakeholders</a:t>
            </a:r>
            <a:endParaRPr lang="en-US" sz="1900">
              <a:solidFill>
                <a:srgbClr val="1F4E79"/>
              </a:solidFill>
              <a:latin typeface="Aptos"/>
            </a:endParaRPr>
          </a:p>
          <a:p>
            <a:pPr>
              <a:spcAft>
                <a:spcPts val="600"/>
              </a:spcAft>
            </a:pPr>
            <a:r>
              <a:rPr lang="en-US" sz="1900">
                <a:solidFill>
                  <a:srgbClr val="1F4E79"/>
                </a:solidFill>
                <a:latin typeface="Aptos"/>
                <a:ea typeface="Tahoma"/>
                <a:cs typeface="Tahoma"/>
              </a:rPr>
              <a:t>Example sessions: </a:t>
            </a:r>
            <a:endParaRPr lang="en-US" sz="1900">
              <a:solidFill>
                <a:srgbClr val="1F4E79"/>
              </a:solidFill>
              <a:latin typeface="Aptos"/>
            </a:endParaRPr>
          </a:p>
          <a:p>
            <a:pPr lvl="1">
              <a:buFont typeface="Courier New" panose="020B0604020202020204" pitchFamily="34" charset="0"/>
              <a:buChar char="o"/>
            </a:pPr>
            <a:r>
              <a:rPr lang="en-US" sz="1900">
                <a:solidFill>
                  <a:srgbClr val="1F4E79"/>
                </a:solidFill>
                <a:latin typeface="Aptos"/>
                <a:ea typeface="Tahoma"/>
                <a:cs typeface="Tahoma"/>
              </a:rPr>
              <a:t>Mitigating Bias and Responsibly Adopting AI</a:t>
            </a:r>
          </a:p>
          <a:p>
            <a:pPr lvl="1">
              <a:buFont typeface="Courier New" panose="020B0604020202020204" pitchFamily="34" charset="0"/>
              <a:buChar char="o"/>
            </a:pPr>
            <a:r>
              <a:rPr lang="en-US" sz="1900">
                <a:solidFill>
                  <a:srgbClr val="1F4E79"/>
                </a:solidFill>
                <a:latin typeface="Aptos"/>
                <a:ea typeface="Tahoma"/>
                <a:cs typeface="Tahoma"/>
              </a:rPr>
              <a:t>Secure Clinical Data Exchange</a:t>
            </a:r>
          </a:p>
          <a:p>
            <a:pPr lvl="1">
              <a:buFont typeface="Courier New" panose="020B0604020202020204" pitchFamily="34" charset="0"/>
              <a:buChar char="o"/>
            </a:pPr>
            <a:r>
              <a:rPr lang="en-US" sz="1900">
                <a:solidFill>
                  <a:srgbClr val="1F4E79"/>
                </a:solidFill>
                <a:latin typeface="Aptos"/>
                <a:ea typeface="Tahoma"/>
                <a:cs typeface="Tahoma"/>
              </a:rPr>
              <a:t>Introduction to Ecosystem Partners</a:t>
            </a:r>
          </a:p>
          <a:p>
            <a:pPr lvl="1">
              <a:buFont typeface="Courier New" panose="020B0604020202020204" pitchFamily="34" charset="0"/>
              <a:buChar char="o"/>
            </a:pPr>
            <a:r>
              <a:rPr lang="en-US" sz="1900">
                <a:solidFill>
                  <a:srgbClr val="1F4E79"/>
                </a:solidFill>
                <a:latin typeface="Aptos"/>
                <a:ea typeface="Tahoma"/>
                <a:cs typeface="Tahoma"/>
              </a:rPr>
              <a:t>Conversations with a VC</a:t>
            </a:r>
          </a:p>
          <a:p>
            <a:pPr lvl="1">
              <a:buFont typeface="Courier New" panose="020B0604020202020204" pitchFamily="34" charset="0"/>
              <a:buChar char="o"/>
            </a:pPr>
            <a:r>
              <a:rPr lang="en-US" sz="1900">
                <a:solidFill>
                  <a:srgbClr val="1F4E79"/>
                </a:solidFill>
                <a:latin typeface="Aptos"/>
                <a:ea typeface="Tahoma"/>
                <a:cs typeface="Tahoma"/>
              </a:rPr>
              <a:t>Cybersecurity and Legal Considerations</a:t>
            </a:r>
          </a:p>
          <a:p>
            <a:pPr lvl="1">
              <a:buFont typeface="Courier New" panose="020B0604020202020204" pitchFamily="34" charset="0"/>
              <a:buChar char="o"/>
            </a:pPr>
            <a:r>
              <a:rPr lang="en-US" sz="1900">
                <a:solidFill>
                  <a:srgbClr val="1F4E79"/>
                </a:solidFill>
                <a:latin typeface="Aptos"/>
                <a:ea typeface="Tahoma"/>
                <a:cs typeface="Tahoma"/>
              </a:rPr>
              <a:t>Navigating Health Systems</a:t>
            </a:r>
          </a:p>
          <a:p>
            <a:pPr lvl="1">
              <a:buFont typeface="Courier New" panose="020B0604020202020204" pitchFamily="34" charset="0"/>
              <a:buChar char="o"/>
            </a:pPr>
            <a:r>
              <a:rPr lang="en-US" sz="1900">
                <a:solidFill>
                  <a:srgbClr val="1F4E79"/>
                </a:solidFill>
                <a:latin typeface="Aptos"/>
                <a:ea typeface="Tahoma"/>
                <a:cs typeface="Tahoma"/>
              </a:rPr>
              <a:t>Working with Payers</a:t>
            </a:r>
          </a:p>
          <a:p>
            <a:pPr lvl="1">
              <a:buFont typeface="Courier New" panose="020B0604020202020204" pitchFamily="34" charset="0"/>
              <a:buChar char="o"/>
            </a:pPr>
            <a:r>
              <a:rPr lang="en-US" sz="1900">
                <a:solidFill>
                  <a:srgbClr val="1F4E79"/>
                </a:solidFill>
                <a:latin typeface="Aptos"/>
                <a:ea typeface="Tahoma"/>
                <a:cs typeface="Tahoma"/>
              </a:rPr>
              <a:t>MA DPH Programs for children/families</a:t>
            </a:r>
          </a:p>
          <a:p>
            <a:pPr lvl="1">
              <a:buFont typeface="Courier New" panose="020B0604020202020204" pitchFamily="34" charset="0"/>
              <a:buChar char="o"/>
            </a:pPr>
            <a:r>
              <a:rPr lang="en-US" sz="1900">
                <a:solidFill>
                  <a:srgbClr val="1F4E79"/>
                </a:solidFill>
                <a:latin typeface="Aptos"/>
                <a:ea typeface="Tahoma"/>
                <a:cs typeface="Tahoma"/>
              </a:rPr>
              <a:t>MassHealth Benefits for Pregnant Members</a:t>
            </a:r>
          </a:p>
        </p:txBody>
      </p:sp>
      <p:sp>
        <p:nvSpPr>
          <p:cNvPr id="4" name="TextBox 3">
            <a:extLst>
              <a:ext uri="{FF2B5EF4-FFF2-40B4-BE49-F238E27FC236}">
                <a16:creationId xmlns:a16="http://schemas.microsoft.com/office/drawing/2014/main" id="{85290F00-2215-D4A2-9643-298EA81A4AB7}"/>
              </a:ext>
            </a:extLst>
          </p:cNvPr>
          <p:cNvSpPr txBox="1"/>
          <p:nvPr/>
        </p:nvSpPr>
        <p:spPr>
          <a:xfrm>
            <a:off x="6395620" y="3210373"/>
            <a:ext cx="4321628" cy="29649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spcAft>
                <a:spcPts val="800"/>
              </a:spcAft>
              <a:buFont typeface=""/>
              <a:buChar char="•"/>
            </a:pPr>
            <a:r>
              <a:rPr lang="en-US" sz="2000">
                <a:solidFill>
                  <a:srgbClr val="1F4E79"/>
                </a:solidFill>
                <a:latin typeface="Aptos"/>
                <a:cs typeface="Arial"/>
              </a:rPr>
              <a:t>Examples of past participating organizations:</a:t>
            </a:r>
            <a:endParaRPr lang="en-US">
              <a:solidFill>
                <a:srgbClr val="1F4E79"/>
              </a:solidFill>
              <a:latin typeface="Aptos"/>
              <a:cs typeface="Arial"/>
            </a:endParaRPr>
          </a:p>
          <a:p>
            <a:pPr marL="685800" lvl="1" indent="-228600">
              <a:buFont typeface="Courier New,monospace"/>
              <a:buChar char="o"/>
            </a:pPr>
            <a:r>
              <a:rPr lang="en-US" sz="2000">
                <a:solidFill>
                  <a:srgbClr val="1F4E79"/>
                </a:solidFill>
                <a:latin typeface="Aptos"/>
                <a:cs typeface="Arial"/>
              </a:rPr>
              <a:t>MassHealth​</a:t>
            </a:r>
            <a:endParaRPr lang="en-US">
              <a:solidFill>
                <a:srgbClr val="1F4E79"/>
              </a:solidFill>
              <a:latin typeface="Aptos"/>
              <a:cs typeface="Arial"/>
            </a:endParaRPr>
          </a:p>
          <a:p>
            <a:pPr marL="685800" lvl="1" indent="-228600">
              <a:buFont typeface="Courier New,monospace"/>
              <a:buChar char="o"/>
            </a:pPr>
            <a:r>
              <a:rPr lang="en-US" sz="2000">
                <a:solidFill>
                  <a:srgbClr val="1F4E79"/>
                </a:solidFill>
                <a:latin typeface="Aptos"/>
                <a:cs typeface="Arial"/>
              </a:rPr>
              <a:t>DPH​</a:t>
            </a:r>
            <a:endParaRPr lang="en-US">
              <a:solidFill>
                <a:srgbClr val="1F4E79"/>
              </a:solidFill>
              <a:latin typeface="Aptos"/>
              <a:cs typeface="Arial"/>
            </a:endParaRPr>
          </a:p>
          <a:p>
            <a:pPr marL="685800" lvl="1" indent="-228600">
              <a:buFont typeface="Courier New,monospace"/>
              <a:buChar char="o"/>
            </a:pPr>
            <a:r>
              <a:rPr lang="en-US" sz="2000">
                <a:solidFill>
                  <a:srgbClr val="1F4E79"/>
                </a:solidFill>
                <a:latin typeface="Aptos_MSFontService"/>
                <a:cs typeface="Arial"/>
              </a:rPr>
              <a:t>EOHHS</a:t>
            </a:r>
            <a:endParaRPr lang="en-US" sz="2000">
              <a:solidFill>
                <a:srgbClr val="1F4E79"/>
              </a:solidFill>
              <a:latin typeface="Aptos"/>
              <a:cs typeface="Arial"/>
            </a:endParaRPr>
          </a:p>
          <a:p>
            <a:pPr marL="685800" lvl="1" indent="-228600">
              <a:buFont typeface="Courier New,monospace"/>
              <a:buChar char="o"/>
            </a:pPr>
            <a:r>
              <a:rPr lang="en-US" sz="2000">
                <a:solidFill>
                  <a:srgbClr val="1F4E79"/>
                </a:solidFill>
                <a:latin typeface="Aptos"/>
                <a:cs typeface="Arial"/>
              </a:rPr>
              <a:t>FDA​</a:t>
            </a:r>
          </a:p>
          <a:p>
            <a:pPr marL="685800" lvl="1" indent="-228600">
              <a:buFont typeface="Courier New,monospace"/>
              <a:buChar char="o"/>
            </a:pPr>
            <a:r>
              <a:rPr lang="en-US" sz="2000">
                <a:solidFill>
                  <a:srgbClr val="1F4E79"/>
                </a:solidFill>
                <a:latin typeface="Aptos"/>
                <a:cs typeface="Arial"/>
              </a:rPr>
              <a:t>ONC</a:t>
            </a:r>
          </a:p>
          <a:p>
            <a:pPr marL="685800" lvl="1" indent="-228600">
              <a:buFont typeface="Courier New,monospace"/>
              <a:buChar char="o"/>
            </a:pPr>
            <a:r>
              <a:rPr lang="en-US" sz="2000">
                <a:solidFill>
                  <a:srgbClr val="1F4E79"/>
                </a:solidFill>
                <a:latin typeface="Aptos_MSFontService"/>
                <a:cs typeface="Arial"/>
              </a:rPr>
              <a:t>AHRQ</a:t>
            </a:r>
            <a:endParaRPr lang="en-US" sz="2000">
              <a:solidFill>
                <a:srgbClr val="1F4E79"/>
              </a:solidFill>
              <a:latin typeface="Aptos"/>
              <a:cs typeface="Arial"/>
            </a:endParaRPr>
          </a:p>
          <a:p>
            <a:pPr marL="685800" lvl="1" indent="-228600">
              <a:buFont typeface="Courier New,monospace"/>
              <a:buChar char="o"/>
            </a:pPr>
            <a:endParaRPr lang="en-US" sz="2000">
              <a:solidFill>
                <a:srgbClr val="1F4E79"/>
              </a:solidFill>
              <a:latin typeface="Aptos"/>
              <a:cs typeface="Arial"/>
            </a:endParaRPr>
          </a:p>
        </p:txBody>
      </p:sp>
      <p:sp>
        <p:nvSpPr>
          <p:cNvPr id="5" name="TextBox 4">
            <a:extLst>
              <a:ext uri="{FF2B5EF4-FFF2-40B4-BE49-F238E27FC236}">
                <a16:creationId xmlns:a16="http://schemas.microsoft.com/office/drawing/2014/main" id="{2388D186-82B6-1114-E98B-2EE7DB86AC15}"/>
              </a:ext>
            </a:extLst>
          </p:cNvPr>
          <p:cNvSpPr txBox="1"/>
          <p:nvPr/>
        </p:nvSpPr>
        <p:spPr>
          <a:xfrm>
            <a:off x="8552380" y="3880199"/>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lvl="1" indent="-228600">
              <a:buFont typeface="Courier New,monospace"/>
              <a:buChar char="o"/>
            </a:pPr>
            <a:r>
              <a:rPr lang="en-US" sz="2000">
                <a:solidFill>
                  <a:srgbClr val="1F4E79"/>
                </a:solidFill>
                <a:latin typeface="Aptos_MSFontService"/>
                <a:cs typeface="Arial"/>
              </a:rPr>
              <a:t>NIH-NIMHD</a:t>
            </a:r>
            <a:endParaRPr lang="en-US">
              <a:solidFill>
                <a:srgbClr val="1F4E79"/>
              </a:solidFill>
            </a:endParaRPr>
          </a:p>
          <a:p>
            <a:pPr marL="685800" lvl="1" indent="-228600">
              <a:buFont typeface="Courier New,monospace"/>
              <a:buChar char="o"/>
            </a:pPr>
            <a:r>
              <a:rPr lang="en-US" sz="2000">
                <a:solidFill>
                  <a:srgbClr val="1F4E79"/>
                </a:solidFill>
                <a:cs typeface="Arial"/>
              </a:rPr>
              <a:t>ARPA-H​</a:t>
            </a:r>
            <a:endParaRPr lang="en-US">
              <a:solidFill>
                <a:srgbClr val="1F4E79"/>
              </a:solidFill>
            </a:endParaRPr>
          </a:p>
          <a:p>
            <a:pPr marL="685800" lvl="1" indent="-228600">
              <a:buFont typeface="Courier New,monospace"/>
              <a:buChar char="o"/>
            </a:pPr>
            <a:r>
              <a:rPr lang="en-US" sz="2000">
                <a:solidFill>
                  <a:srgbClr val="1F4E79"/>
                </a:solidFill>
                <a:cs typeface="Arial"/>
              </a:rPr>
              <a:t>MLSC​</a:t>
            </a:r>
          </a:p>
          <a:p>
            <a:pPr marL="685800" lvl="1" indent="-228600">
              <a:buFont typeface="Courier New,monospace"/>
              <a:buChar char="o"/>
            </a:pPr>
            <a:r>
              <a:rPr lang="en-US" sz="2000">
                <a:solidFill>
                  <a:srgbClr val="1F4E79"/>
                </a:solidFill>
                <a:cs typeface="Arial"/>
              </a:rPr>
              <a:t>.406 Ventures​</a:t>
            </a:r>
          </a:p>
          <a:p>
            <a:pPr marL="685800" lvl="1" indent="-228600">
              <a:buFont typeface="Courier New,monospace"/>
              <a:buChar char="o"/>
            </a:pPr>
            <a:r>
              <a:rPr lang="en-US" sz="2000" err="1">
                <a:solidFill>
                  <a:srgbClr val="1F4E79"/>
                </a:solidFill>
                <a:cs typeface="Arial"/>
              </a:rPr>
              <a:t>MassMEDIC</a:t>
            </a:r>
            <a:r>
              <a:rPr lang="en-US" sz="2000">
                <a:solidFill>
                  <a:srgbClr val="1F4E79"/>
                </a:solidFill>
                <a:cs typeface="Arial"/>
              </a:rPr>
              <a:t>​</a:t>
            </a:r>
          </a:p>
          <a:p>
            <a:pPr marL="685800" lvl="1" indent="-228600">
              <a:buFont typeface="Courier New,monospace"/>
              <a:buChar char="o"/>
            </a:pPr>
            <a:r>
              <a:rPr lang="en-US" sz="2000">
                <a:solidFill>
                  <a:srgbClr val="1F4E79"/>
                </a:solidFill>
                <a:cs typeface="Arial"/>
              </a:rPr>
              <a:t>CyberTrust MA​</a:t>
            </a:r>
          </a:p>
        </p:txBody>
      </p:sp>
    </p:spTree>
    <p:extLst>
      <p:ext uri="{BB962C8B-B14F-4D97-AF65-F5344CB8AC3E}">
        <p14:creationId xmlns:p14="http://schemas.microsoft.com/office/powerpoint/2010/main" val="1671416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nk and green logo&#10;&#10;AI-generated content may be incorrect.">
            <a:extLst>
              <a:ext uri="{FF2B5EF4-FFF2-40B4-BE49-F238E27FC236}">
                <a16:creationId xmlns:a16="http://schemas.microsoft.com/office/drawing/2014/main" id="{99ED4F67-27DC-7A44-C0B1-16559FB4A386}"/>
              </a:ext>
            </a:extLst>
          </p:cNvPr>
          <p:cNvPicPr>
            <a:picLocks noChangeAspect="1"/>
          </p:cNvPicPr>
          <p:nvPr/>
        </p:nvPicPr>
        <p:blipFill>
          <a:blip r:embed="rId3"/>
          <a:stretch>
            <a:fillRect/>
          </a:stretch>
        </p:blipFill>
        <p:spPr>
          <a:xfrm>
            <a:off x="10314110" y="5161899"/>
            <a:ext cx="1674935" cy="1293447"/>
          </a:xfrm>
          <a:prstGeom prst="rect">
            <a:avLst/>
          </a:prstGeom>
          <a:ln>
            <a:noFill/>
          </a:ln>
        </p:spPr>
      </p:pic>
      <p:sp>
        <p:nvSpPr>
          <p:cNvPr id="2" name="Title 1"/>
          <p:cNvSpPr>
            <a:spLocks noGrp="1"/>
          </p:cNvSpPr>
          <p:nvPr>
            <p:ph type="title"/>
          </p:nvPr>
        </p:nvSpPr>
        <p:spPr>
          <a:xfrm>
            <a:off x="213502" y="212970"/>
            <a:ext cx="11764995" cy="508328"/>
          </a:xfrm>
        </p:spPr>
        <p:txBody>
          <a:bodyPr>
            <a:noAutofit/>
          </a:bodyPr>
          <a:lstStyle/>
          <a:p>
            <a:r>
              <a:rPr lang="en-US" sz="3600">
                <a:latin typeface="+mn-lt"/>
                <a:ea typeface="Tahoma"/>
                <a:cs typeface="Arial"/>
              </a:rPr>
              <a:t>Advancing Health Equity in Massachusetts</a:t>
            </a:r>
            <a:endParaRPr lang="en-US" sz="3600">
              <a:latin typeface="+mn-lt"/>
              <a:cs typeface="Arial" panose="020B0604020202020204" pitchFamily="34" charset="0"/>
            </a:endParaRPr>
          </a:p>
        </p:txBody>
      </p:sp>
      <p:sp>
        <p:nvSpPr>
          <p:cNvPr id="6" name="TextBox 5">
            <a:extLst>
              <a:ext uri="{FF2B5EF4-FFF2-40B4-BE49-F238E27FC236}">
                <a16:creationId xmlns:a16="http://schemas.microsoft.com/office/drawing/2014/main" id="{89DC8BED-3B34-9DFA-5F5A-9B2B2B1FBBCE}"/>
              </a:ext>
            </a:extLst>
          </p:cNvPr>
          <p:cNvSpPr txBox="1"/>
          <p:nvPr/>
        </p:nvSpPr>
        <p:spPr>
          <a:xfrm>
            <a:off x="245577" y="1137564"/>
            <a:ext cx="8245280" cy="1046440"/>
          </a:xfrm>
          <a:prstGeom prst="rect">
            <a:avLst/>
          </a:prstGeom>
          <a:noFill/>
        </p:spPr>
        <p:txBody>
          <a:bodyPr wrap="square" lIns="91440" tIns="45720" rIns="91440" bIns="45720" rtlCol="0" anchor="t">
            <a:spAutoFit/>
          </a:bodyPr>
          <a:lstStyle/>
          <a:p>
            <a:pPr>
              <a:spcAft>
                <a:spcPts val="600"/>
              </a:spcAft>
            </a:pPr>
            <a:r>
              <a:rPr lang="en-US" sz="2200" i="0" u="none" strike="noStrike">
                <a:solidFill>
                  <a:srgbClr val="213368"/>
                </a:solidFill>
                <a:effectLst/>
                <a:cs typeface="Arial"/>
              </a:rPr>
              <a:t>This challenge </a:t>
            </a:r>
            <a:r>
              <a:rPr lang="en-US" sz="2200">
                <a:solidFill>
                  <a:srgbClr val="213368"/>
                </a:solidFill>
                <a:cs typeface="Arial"/>
              </a:rPr>
              <a:t>focused</a:t>
            </a:r>
            <a:r>
              <a:rPr lang="en-US" sz="2200" i="0" u="none" strike="noStrike">
                <a:solidFill>
                  <a:srgbClr val="213368"/>
                </a:solidFill>
                <a:effectLst/>
                <a:cs typeface="Arial"/>
              </a:rPr>
              <a:t> on finding digital health solutions </a:t>
            </a:r>
            <a:r>
              <a:rPr lang="en-US" sz="2000">
                <a:solidFill>
                  <a:srgbClr val="213368"/>
                </a:solidFill>
                <a:latin typeface="Aptos"/>
                <a:cs typeface="Arial"/>
              </a:rPr>
              <a:t>aimed at eliminating racial, economic, and regional disparities in health outcomes through 4 distinct tracks</a:t>
            </a:r>
            <a:endParaRPr lang="en-US"/>
          </a:p>
        </p:txBody>
      </p:sp>
      <p:pic>
        <p:nvPicPr>
          <p:cNvPr id="4" name="Picture 3" descr="A group of hands stacked together&#10;&#10;AI-generated content may be incorrect.">
            <a:extLst>
              <a:ext uri="{FF2B5EF4-FFF2-40B4-BE49-F238E27FC236}">
                <a16:creationId xmlns:a16="http://schemas.microsoft.com/office/drawing/2014/main" id="{37ABCD50-03F1-AF2F-F851-56827C8D95A2}"/>
              </a:ext>
            </a:extLst>
          </p:cNvPr>
          <p:cNvPicPr>
            <a:picLocks noChangeAspect="1"/>
          </p:cNvPicPr>
          <p:nvPr/>
        </p:nvPicPr>
        <p:blipFill>
          <a:blip r:embed="rId4"/>
          <a:stretch>
            <a:fillRect/>
          </a:stretch>
        </p:blipFill>
        <p:spPr>
          <a:xfrm>
            <a:off x="9148762" y="92869"/>
            <a:ext cx="2359820" cy="2302670"/>
          </a:xfrm>
          <a:prstGeom prst="rect">
            <a:avLst/>
          </a:prstGeom>
        </p:spPr>
      </p:pic>
      <p:pic>
        <p:nvPicPr>
          <p:cNvPr id="7" name="Picture 6" descr="A green circle with white text and a fork and spoon&#10;&#10;AI-generated content may be incorrect.">
            <a:extLst>
              <a:ext uri="{FF2B5EF4-FFF2-40B4-BE49-F238E27FC236}">
                <a16:creationId xmlns:a16="http://schemas.microsoft.com/office/drawing/2014/main" id="{44F0DEFC-76C6-FBA0-3EAD-72FBDC9E38C7}"/>
              </a:ext>
            </a:extLst>
          </p:cNvPr>
          <p:cNvPicPr>
            <a:picLocks noChangeAspect="1"/>
          </p:cNvPicPr>
          <p:nvPr/>
        </p:nvPicPr>
        <p:blipFill>
          <a:blip r:embed="rId5"/>
          <a:stretch>
            <a:fillRect/>
          </a:stretch>
        </p:blipFill>
        <p:spPr>
          <a:xfrm>
            <a:off x="6452820" y="5052808"/>
            <a:ext cx="1549238" cy="1686821"/>
          </a:xfrm>
          <a:prstGeom prst="rect">
            <a:avLst/>
          </a:prstGeom>
        </p:spPr>
      </p:pic>
      <p:pic>
        <p:nvPicPr>
          <p:cNvPr id="8" name="Picture 7" descr="A black and grey text on a black background&#10;&#10;AI-generated content may be incorrect.">
            <a:extLst>
              <a:ext uri="{FF2B5EF4-FFF2-40B4-BE49-F238E27FC236}">
                <a16:creationId xmlns:a16="http://schemas.microsoft.com/office/drawing/2014/main" id="{EB3364CE-0ECA-E870-3FAA-3F2F5265544D}"/>
              </a:ext>
            </a:extLst>
          </p:cNvPr>
          <p:cNvPicPr>
            <a:picLocks noChangeAspect="1"/>
          </p:cNvPicPr>
          <p:nvPr/>
        </p:nvPicPr>
        <p:blipFill>
          <a:blip r:embed="rId6"/>
          <a:stretch>
            <a:fillRect/>
          </a:stretch>
        </p:blipFill>
        <p:spPr>
          <a:xfrm>
            <a:off x="8159177" y="5376821"/>
            <a:ext cx="2291701" cy="865773"/>
          </a:xfrm>
          <a:prstGeom prst="rect">
            <a:avLst/>
          </a:prstGeom>
        </p:spPr>
      </p:pic>
      <p:pic>
        <p:nvPicPr>
          <p:cNvPr id="9" name="Picture 8" descr="A purple letter with a white background&#10;&#10;AI-generated content may be incorrect.">
            <a:extLst>
              <a:ext uri="{FF2B5EF4-FFF2-40B4-BE49-F238E27FC236}">
                <a16:creationId xmlns:a16="http://schemas.microsoft.com/office/drawing/2014/main" id="{584B613D-5818-58F2-0B18-4F718FB3ACF4}"/>
              </a:ext>
            </a:extLst>
          </p:cNvPr>
          <p:cNvPicPr>
            <a:picLocks noChangeAspect="1"/>
          </p:cNvPicPr>
          <p:nvPr/>
        </p:nvPicPr>
        <p:blipFill>
          <a:blip r:embed="rId7"/>
          <a:stretch>
            <a:fillRect/>
          </a:stretch>
        </p:blipFill>
        <p:spPr>
          <a:xfrm>
            <a:off x="2624667" y="3114109"/>
            <a:ext cx="2042584" cy="587448"/>
          </a:xfrm>
          <a:prstGeom prst="rect">
            <a:avLst/>
          </a:prstGeom>
          <a:ln>
            <a:noFill/>
          </a:ln>
        </p:spPr>
      </p:pic>
      <p:pic>
        <p:nvPicPr>
          <p:cNvPr id="10" name="Picture 9" descr="A blue and black logo&#10;&#10;AI-generated content may be incorrect.">
            <a:extLst>
              <a:ext uri="{FF2B5EF4-FFF2-40B4-BE49-F238E27FC236}">
                <a16:creationId xmlns:a16="http://schemas.microsoft.com/office/drawing/2014/main" id="{DD556940-2604-A2A6-BDA4-0AE8FD7B95DE}"/>
              </a:ext>
            </a:extLst>
          </p:cNvPr>
          <p:cNvPicPr>
            <a:picLocks noChangeAspect="1"/>
          </p:cNvPicPr>
          <p:nvPr/>
        </p:nvPicPr>
        <p:blipFill>
          <a:blip r:embed="rId8"/>
          <a:stretch>
            <a:fillRect/>
          </a:stretch>
        </p:blipFill>
        <p:spPr>
          <a:xfrm>
            <a:off x="973666" y="3802027"/>
            <a:ext cx="2592917" cy="592667"/>
          </a:xfrm>
          <a:prstGeom prst="rect">
            <a:avLst/>
          </a:prstGeom>
          <a:ln>
            <a:noFill/>
          </a:ln>
        </p:spPr>
      </p:pic>
      <p:pic>
        <p:nvPicPr>
          <p:cNvPr id="11" name="Picture 10" descr="A close up of a logo&#10;&#10;AI-generated content may be incorrect.">
            <a:extLst>
              <a:ext uri="{FF2B5EF4-FFF2-40B4-BE49-F238E27FC236}">
                <a16:creationId xmlns:a16="http://schemas.microsoft.com/office/drawing/2014/main" id="{74170B97-1F3F-A97E-7461-8482FC3CBEED}"/>
              </a:ext>
            </a:extLst>
          </p:cNvPr>
          <p:cNvPicPr>
            <a:picLocks noChangeAspect="1"/>
          </p:cNvPicPr>
          <p:nvPr/>
        </p:nvPicPr>
        <p:blipFill>
          <a:blip r:embed="rId9"/>
          <a:stretch>
            <a:fillRect/>
          </a:stretch>
        </p:blipFill>
        <p:spPr>
          <a:xfrm>
            <a:off x="243415" y="3071776"/>
            <a:ext cx="2042585" cy="689636"/>
          </a:xfrm>
          <a:prstGeom prst="rect">
            <a:avLst/>
          </a:prstGeom>
          <a:ln>
            <a:noFill/>
          </a:ln>
        </p:spPr>
      </p:pic>
      <p:pic>
        <p:nvPicPr>
          <p:cNvPr id="12" name="Picture 11" descr="A purple and black logo&#10;&#10;AI-generated content may be incorrect.">
            <a:extLst>
              <a:ext uri="{FF2B5EF4-FFF2-40B4-BE49-F238E27FC236}">
                <a16:creationId xmlns:a16="http://schemas.microsoft.com/office/drawing/2014/main" id="{8940A0F9-93EE-CB6A-8C9B-A4DB31CE6AE3}"/>
              </a:ext>
            </a:extLst>
          </p:cNvPr>
          <p:cNvPicPr>
            <a:picLocks noChangeAspect="1"/>
          </p:cNvPicPr>
          <p:nvPr/>
        </p:nvPicPr>
        <p:blipFill>
          <a:blip r:embed="rId10"/>
          <a:stretch>
            <a:fillRect/>
          </a:stretch>
        </p:blipFill>
        <p:spPr>
          <a:xfrm>
            <a:off x="8032751" y="3704166"/>
            <a:ext cx="1598084" cy="783168"/>
          </a:xfrm>
          <a:prstGeom prst="rect">
            <a:avLst/>
          </a:prstGeom>
        </p:spPr>
      </p:pic>
      <p:pic>
        <p:nvPicPr>
          <p:cNvPr id="13" name="Picture 12" descr="A black background with grey text&#10;&#10;AI-generated content may be incorrect.">
            <a:extLst>
              <a:ext uri="{FF2B5EF4-FFF2-40B4-BE49-F238E27FC236}">
                <a16:creationId xmlns:a16="http://schemas.microsoft.com/office/drawing/2014/main" id="{F52BFE2C-FCD3-5A9C-2326-ABDA71AF34B9}"/>
              </a:ext>
            </a:extLst>
          </p:cNvPr>
          <p:cNvPicPr>
            <a:picLocks noChangeAspect="1"/>
          </p:cNvPicPr>
          <p:nvPr/>
        </p:nvPicPr>
        <p:blipFill>
          <a:blip r:embed="rId11"/>
          <a:stretch>
            <a:fillRect/>
          </a:stretch>
        </p:blipFill>
        <p:spPr>
          <a:xfrm>
            <a:off x="6656916" y="3069166"/>
            <a:ext cx="2751668" cy="689611"/>
          </a:xfrm>
          <a:prstGeom prst="rect">
            <a:avLst/>
          </a:prstGeom>
        </p:spPr>
      </p:pic>
      <p:pic>
        <p:nvPicPr>
          <p:cNvPr id="14" name="Picture 13" descr="A blue rectangle with white text&#10;&#10;AI-generated content may be incorrect.">
            <a:extLst>
              <a:ext uri="{FF2B5EF4-FFF2-40B4-BE49-F238E27FC236}">
                <a16:creationId xmlns:a16="http://schemas.microsoft.com/office/drawing/2014/main" id="{5B008236-60C9-4E8A-0DA2-902C5DF573C2}"/>
              </a:ext>
            </a:extLst>
          </p:cNvPr>
          <p:cNvPicPr>
            <a:picLocks noChangeAspect="1"/>
          </p:cNvPicPr>
          <p:nvPr/>
        </p:nvPicPr>
        <p:blipFill>
          <a:blip r:embed="rId12"/>
          <a:stretch>
            <a:fillRect/>
          </a:stretch>
        </p:blipFill>
        <p:spPr>
          <a:xfrm>
            <a:off x="9763124" y="2994024"/>
            <a:ext cx="1936751" cy="869951"/>
          </a:xfrm>
          <a:prstGeom prst="rect">
            <a:avLst/>
          </a:prstGeom>
        </p:spPr>
      </p:pic>
      <p:sp>
        <p:nvSpPr>
          <p:cNvPr id="16" name="TextBox 15">
            <a:extLst>
              <a:ext uri="{FF2B5EF4-FFF2-40B4-BE49-F238E27FC236}">
                <a16:creationId xmlns:a16="http://schemas.microsoft.com/office/drawing/2014/main" id="{67E69A1F-A919-65D7-6C36-111B57FFB3BB}"/>
              </a:ext>
            </a:extLst>
          </p:cNvPr>
          <p:cNvSpPr txBox="1"/>
          <p:nvPr/>
        </p:nvSpPr>
        <p:spPr>
          <a:xfrm>
            <a:off x="215899" y="4682066"/>
            <a:ext cx="55795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rgbClr val="213368"/>
                </a:solidFill>
                <a:latin typeface="Aptos"/>
              </a:rPr>
              <a:t>Social Drivers of Cardiometabolic Diseases Track</a:t>
            </a:r>
            <a:r>
              <a:rPr lang="en-US" b="1" u="sng">
                <a:latin typeface="Aptos"/>
              </a:rPr>
              <a:t>​</a:t>
            </a:r>
            <a:endParaRPr lang="en-US" b="1" u="sng"/>
          </a:p>
        </p:txBody>
      </p:sp>
      <p:pic>
        <p:nvPicPr>
          <p:cNvPr id="17" name="Picture 16" descr="A logo with a black background&#10;&#10;AI-generated content may be incorrect.">
            <a:extLst>
              <a:ext uri="{FF2B5EF4-FFF2-40B4-BE49-F238E27FC236}">
                <a16:creationId xmlns:a16="http://schemas.microsoft.com/office/drawing/2014/main" id="{8D46644A-552E-F930-7021-CD93CCF3E760}"/>
              </a:ext>
            </a:extLst>
          </p:cNvPr>
          <p:cNvPicPr>
            <a:picLocks noChangeAspect="1"/>
          </p:cNvPicPr>
          <p:nvPr/>
        </p:nvPicPr>
        <p:blipFill>
          <a:blip r:embed="rId13"/>
          <a:stretch>
            <a:fillRect/>
          </a:stretch>
        </p:blipFill>
        <p:spPr>
          <a:xfrm>
            <a:off x="3048001" y="5336117"/>
            <a:ext cx="2254251" cy="736601"/>
          </a:xfrm>
          <a:prstGeom prst="rect">
            <a:avLst/>
          </a:prstGeom>
        </p:spPr>
      </p:pic>
      <p:pic>
        <p:nvPicPr>
          <p:cNvPr id="18" name="Picture 17" descr="A logo with text on it&#10;&#10;AI-generated content may be incorrect.">
            <a:extLst>
              <a:ext uri="{FF2B5EF4-FFF2-40B4-BE49-F238E27FC236}">
                <a16:creationId xmlns:a16="http://schemas.microsoft.com/office/drawing/2014/main" id="{292912C3-9A03-A8E5-4FB8-D44E660A77E0}"/>
              </a:ext>
            </a:extLst>
          </p:cNvPr>
          <p:cNvPicPr>
            <a:picLocks noChangeAspect="1"/>
          </p:cNvPicPr>
          <p:nvPr/>
        </p:nvPicPr>
        <p:blipFill>
          <a:blip r:embed="rId14"/>
          <a:stretch>
            <a:fillRect/>
          </a:stretch>
        </p:blipFill>
        <p:spPr>
          <a:xfrm>
            <a:off x="243416" y="5166782"/>
            <a:ext cx="2603501" cy="1076326"/>
          </a:xfrm>
          <a:prstGeom prst="rect">
            <a:avLst/>
          </a:prstGeom>
        </p:spPr>
      </p:pic>
      <p:sp>
        <p:nvSpPr>
          <p:cNvPr id="19" name="TextBox 18">
            <a:extLst>
              <a:ext uri="{FF2B5EF4-FFF2-40B4-BE49-F238E27FC236}">
                <a16:creationId xmlns:a16="http://schemas.microsoft.com/office/drawing/2014/main" id="{AA079409-169A-853B-E91A-FA2E26FA5509}"/>
              </a:ext>
            </a:extLst>
          </p:cNvPr>
          <p:cNvSpPr txBox="1"/>
          <p:nvPr/>
        </p:nvSpPr>
        <p:spPr>
          <a:xfrm>
            <a:off x="6661151" y="4682065"/>
            <a:ext cx="3092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rgbClr val="213368"/>
                </a:solidFill>
                <a:latin typeface="Aptos"/>
              </a:rPr>
              <a:t>AI for Health Equity Track</a:t>
            </a:r>
            <a:r>
              <a:rPr lang="en-US" b="1" u="sng">
                <a:latin typeface="Aptos"/>
              </a:rPr>
              <a:t>​</a:t>
            </a:r>
            <a:endParaRPr lang="en-US" b="1" u="sng">
              <a:latin typeface="Aptos"/>
              <a:ea typeface="Calibri"/>
              <a:cs typeface="Calibri"/>
            </a:endParaRPr>
          </a:p>
        </p:txBody>
      </p:sp>
      <p:sp>
        <p:nvSpPr>
          <p:cNvPr id="20" name="TextBox 19">
            <a:extLst>
              <a:ext uri="{FF2B5EF4-FFF2-40B4-BE49-F238E27FC236}">
                <a16:creationId xmlns:a16="http://schemas.microsoft.com/office/drawing/2014/main" id="{4A1A61B4-34F9-45EC-3A82-DD3CEF09EEEE}"/>
              </a:ext>
            </a:extLst>
          </p:cNvPr>
          <p:cNvSpPr txBox="1"/>
          <p:nvPr/>
        </p:nvSpPr>
        <p:spPr>
          <a:xfrm>
            <a:off x="162983" y="2575984"/>
            <a:ext cx="4150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rgbClr val="213368"/>
                </a:solidFill>
                <a:latin typeface="Aptos"/>
              </a:rPr>
              <a:t>Maternal and Infant Health Track</a:t>
            </a:r>
            <a:r>
              <a:rPr lang="en-US" b="1" u="sng">
                <a:latin typeface="Aptos"/>
              </a:rPr>
              <a:t>​</a:t>
            </a:r>
            <a:endParaRPr lang="en-US" b="1" u="sng">
              <a:ea typeface="Calibri" panose="020F0502020204030204"/>
              <a:cs typeface="Calibri" panose="020F0502020204030204"/>
            </a:endParaRPr>
          </a:p>
        </p:txBody>
      </p:sp>
      <p:sp>
        <p:nvSpPr>
          <p:cNvPr id="21" name="TextBox 20">
            <a:extLst>
              <a:ext uri="{FF2B5EF4-FFF2-40B4-BE49-F238E27FC236}">
                <a16:creationId xmlns:a16="http://schemas.microsoft.com/office/drawing/2014/main" id="{FEF07C08-2A72-9CF5-F44F-6C1A994D3BBC}"/>
              </a:ext>
            </a:extLst>
          </p:cNvPr>
          <p:cNvSpPr txBox="1"/>
          <p:nvPr/>
        </p:nvSpPr>
        <p:spPr>
          <a:xfrm>
            <a:off x="6661150" y="25759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rgbClr val="213368"/>
                </a:solidFill>
                <a:latin typeface="Aptos"/>
              </a:rPr>
              <a:t>Medicaid Pilot Track</a:t>
            </a:r>
            <a:endParaRPr lang="en-US" b="1" u="sng">
              <a:ea typeface="Calibri" panose="020F0502020204030204"/>
              <a:cs typeface="Calibri" panose="020F0502020204030204"/>
            </a:endParaRPr>
          </a:p>
        </p:txBody>
      </p:sp>
    </p:spTree>
    <p:extLst>
      <p:ext uri="{BB962C8B-B14F-4D97-AF65-F5344CB8AC3E}">
        <p14:creationId xmlns:p14="http://schemas.microsoft.com/office/powerpoint/2010/main" val="2286450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B256D-4313-A304-0C62-B2EEC1091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A0307-CA82-F9E5-D84D-EC6283345836}"/>
              </a:ext>
            </a:extLst>
          </p:cNvPr>
          <p:cNvSpPr>
            <a:spLocks noGrp="1"/>
          </p:cNvSpPr>
          <p:nvPr>
            <p:ph type="title"/>
          </p:nvPr>
        </p:nvSpPr>
        <p:spPr>
          <a:xfrm>
            <a:off x="213502" y="212970"/>
            <a:ext cx="11764995" cy="508328"/>
          </a:xfrm>
        </p:spPr>
        <p:txBody>
          <a:bodyPr>
            <a:noAutofit/>
          </a:bodyPr>
          <a:lstStyle/>
          <a:p>
            <a:r>
              <a:rPr lang="en-US" sz="3600">
                <a:latin typeface="+mn-lt"/>
                <a:cs typeface="Arial" panose="020B0604020202020204" pitchFamily="34" charset="0"/>
              </a:rPr>
              <a:t>Innovations to Support Women+ Health</a:t>
            </a:r>
          </a:p>
        </p:txBody>
      </p:sp>
      <p:sp>
        <p:nvSpPr>
          <p:cNvPr id="6" name="TextBox 5">
            <a:extLst>
              <a:ext uri="{FF2B5EF4-FFF2-40B4-BE49-F238E27FC236}">
                <a16:creationId xmlns:a16="http://schemas.microsoft.com/office/drawing/2014/main" id="{574412F5-C8FE-E932-5247-26604CB1F273}"/>
              </a:ext>
            </a:extLst>
          </p:cNvPr>
          <p:cNvSpPr txBox="1"/>
          <p:nvPr/>
        </p:nvSpPr>
        <p:spPr>
          <a:xfrm>
            <a:off x="245577" y="1137564"/>
            <a:ext cx="8245280" cy="1446550"/>
          </a:xfrm>
          <a:prstGeom prst="rect">
            <a:avLst/>
          </a:prstGeom>
          <a:noFill/>
        </p:spPr>
        <p:txBody>
          <a:bodyPr wrap="square" rtlCol="0">
            <a:spAutoFit/>
          </a:bodyPr>
          <a:lstStyle/>
          <a:p>
            <a:r>
              <a:rPr lang="en-US" sz="2200" i="0" u="none" strike="noStrike">
                <a:solidFill>
                  <a:srgbClr val="213368"/>
                </a:solidFill>
                <a:effectLst/>
                <a:cs typeface="Arial" panose="020B0604020202020204" pitchFamily="34" charset="0"/>
              </a:rPr>
              <a:t>This challenge is focused on finding digital health solutions that address women+ health and inequities in the key areas of cancer and cardiovascular health, maternal health, reproductive health and menopause, and mental health.</a:t>
            </a:r>
            <a:endParaRPr lang="en-US" sz="2200">
              <a:solidFill>
                <a:srgbClr val="213368"/>
              </a:solidFill>
              <a:cs typeface="Arial" panose="020B0604020202020204" pitchFamily="34" charset="0"/>
            </a:endParaRPr>
          </a:p>
        </p:txBody>
      </p:sp>
      <p:pic>
        <p:nvPicPr>
          <p:cNvPr id="19" name="Picture 18">
            <a:extLst>
              <a:ext uri="{FF2B5EF4-FFF2-40B4-BE49-F238E27FC236}">
                <a16:creationId xmlns:a16="http://schemas.microsoft.com/office/drawing/2014/main" id="{7F14FF08-EAE4-FC23-1D9E-C9DF2271D00F}"/>
              </a:ext>
            </a:extLst>
          </p:cNvPr>
          <p:cNvPicPr>
            <a:picLocks noChangeAspect="1"/>
          </p:cNvPicPr>
          <p:nvPr/>
        </p:nvPicPr>
        <p:blipFill>
          <a:blip r:embed="rId3"/>
          <a:stretch>
            <a:fillRect/>
          </a:stretch>
        </p:blipFill>
        <p:spPr>
          <a:xfrm>
            <a:off x="8688418" y="1085172"/>
            <a:ext cx="2912657" cy="1730064"/>
          </a:xfrm>
          <a:prstGeom prst="rect">
            <a:avLst/>
          </a:prstGeom>
        </p:spPr>
      </p:pic>
      <p:pic>
        <p:nvPicPr>
          <p:cNvPr id="1026" name="Picture 2" descr="Elektra Health Logo">
            <a:extLst>
              <a:ext uri="{FF2B5EF4-FFF2-40B4-BE49-F238E27FC236}">
                <a16:creationId xmlns:a16="http://schemas.microsoft.com/office/drawing/2014/main" id="{35E5D230-4B94-5759-F11F-B059B0213E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596" b="34832"/>
          <a:stretch/>
        </p:blipFill>
        <p:spPr bwMode="auto">
          <a:xfrm>
            <a:off x="2333624" y="3280781"/>
            <a:ext cx="3762375" cy="8686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logo for Hemorai">
            <a:extLst>
              <a:ext uri="{FF2B5EF4-FFF2-40B4-BE49-F238E27FC236}">
                <a16:creationId xmlns:a16="http://schemas.microsoft.com/office/drawing/2014/main" id="{A0962184-3852-13CA-4E5F-F6FD2766B3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13" t="14073" r="19922" b="14073"/>
          <a:stretch/>
        </p:blipFill>
        <p:spPr bwMode="auto">
          <a:xfrm>
            <a:off x="7017385" y="4408471"/>
            <a:ext cx="2173228" cy="1652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e Health">
            <a:extLst>
              <a:ext uri="{FF2B5EF4-FFF2-40B4-BE49-F238E27FC236}">
                <a16:creationId xmlns:a16="http://schemas.microsoft.com/office/drawing/2014/main" id="{AFCA2D14-43D8-2CA1-4550-EDFFF6BA3B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321" b="18321"/>
          <a:stretch/>
        </p:blipFill>
        <p:spPr bwMode="auto">
          <a:xfrm>
            <a:off x="9341771" y="3361158"/>
            <a:ext cx="2331902" cy="10473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Modality Logo">
            <a:extLst>
              <a:ext uri="{FF2B5EF4-FFF2-40B4-BE49-F238E27FC236}">
                <a16:creationId xmlns:a16="http://schemas.microsoft.com/office/drawing/2014/main" id="{681BF090-3624-FBB9-6484-971CB5A7F0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1789" y="4988743"/>
            <a:ext cx="2331902" cy="1652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4" name="Picture 10" descr="Mother of Fact">
            <a:extLst>
              <a:ext uri="{FF2B5EF4-FFF2-40B4-BE49-F238E27FC236}">
                <a16:creationId xmlns:a16="http://schemas.microsoft.com/office/drawing/2014/main" id="{EB8FBBBD-0104-D98F-10DD-98E9B12562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0038" y="4687628"/>
            <a:ext cx="1931037" cy="13688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6" name="Picture 12" descr="Oatmeal Health Logo">
            <a:extLst>
              <a:ext uri="{FF2B5EF4-FFF2-40B4-BE49-F238E27FC236}">
                <a16:creationId xmlns:a16="http://schemas.microsoft.com/office/drawing/2014/main" id="{9030FEC3-6B8E-A155-8B39-E1E34FD98CE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8021" b="36506"/>
          <a:stretch/>
        </p:blipFill>
        <p:spPr bwMode="auto">
          <a:xfrm>
            <a:off x="3316553" y="4120063"/>
            <a:ext cx="3762375" cy="6793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8" name="Picture 14" descr="logo for Pear Suite">
            <a:extLst>
              <a:ext uri="{FF2B5EF4-FFF2-40B4-BE49-F238E27FC236}">
                <a16:creationId xmlns:a16="http://schemas.microsoft.com/office/drawing/2014/main" id="{1AD6E4B2-B485-218C-B1D0-97B9060F51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037" y="3361158"/>
            <a:ext cx="2040669" cy="14465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uth Health">
            <a:extLst>
              <a:ext uri="{FF2B5EF4-FFF2-40B4-BE49-F238E27FC236}">
                <a16:creationId xmlns:a16="http://schemas.microsoft.com/office/drawing/2014/main" id="{A584D930-05D9-C3A7-DD13-2C85A1E5B63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320" b="19700"/>
          <a:stretch/>
        </p:blipFill>
        <p:spPr bwMode="auto">
          <a:xfrm>
            <a:off x="902918" y="5208177"/>
            <a:ext cx="2331903" cy="102451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2" name="Picture 18" descr="Simplifed">
            <a:extLst>
              <a:ext uri="{FF2B5EF4-FFF2-40B4-BE49-F238E27FC236}">
                <a16:creationId xmlns:a16="http://schemas.microsoft.com/office/drawing/2014/main" id="{F6A85766-4A1D-5CA5-A144-C7078F0E829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246" t="32857" r="9750" b="32857"/>
          <a:stretch/>
        </p:blipFill>
        <p:spPr bwMode="auto">
          <a:xfrm>
            <a:off x="6733921" y="3287676"/>
            <a:ext cx="2331902" cy="6996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8FBCC3-E106-1D82-57F2-7EF81C3AAC3B}"/>
              </a:ext>
            </a:extLst>
          </p:cNvPr>
          <p:cNvSpPr txBox="1"/>
          <p:nvPr/>
        </p:nvSpPr>
        <p:spPr>
          <a:xfrm>
            <a:off x="245577" y="2711776"/>
            <a:ext cx="2815619" cy="523220"/>
          </a:xfrm>
          <a:prstGeom prst="rect">
            <a:avLst/>
          </a:prstGeom>
          <a:noFill/>
        </p:spPr>
        <p:txBody>
          <a:bodyPr wrap="square" rtlCol="0">
            <a:spAutoFit/>
          </a:bodyPr>
          <a:lstStyle/>
          <a:p>
            <a:r>
              <a:rPr lang="en-US" sz="2800" b="1" i="0" u="sng" strike="noStrike">
                <a:solidFill>
                  <a:srgbClr val="213368"/>
                </a:solidFill>
                <a:effectLst/>
                <a:cs typeface="Arial" panose="020B0604020202020204" pitchFamily="34" charset="0"/>
              </a:rPr>
              <a:t>Finalists</a:t>
            </a:r>
            <a:endParaRPr lang="en-US" sz="2800" b="1" u="sng">
              <a:solidFill>
                <a:srgbClr val="213368"/>
              </a:solidFill>
              <a:cs typeface="Arial" panose="020B0604020202020204" pitchFamily="34" charset="0"/>
            </a:endParaRPr>
          </a:p>
        </p:txBody>
      </p:sp>
    </p:spTree>
    <p:extLst>
      <p:ext uri="{BB962C8B-B14F-4D97-AF65-F5344CB8AC3E}">
        <p14:creationId xmlns:p14="http://schemas.microsoft.com/office/powerpoint/2010/main" val="3268519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Enabled Health Logo">
            <a:extLst>
              <a:ext uri="{FF2B5EF4-FFF2-40B4-BE49-F238E27FC236}">
                <a16:creationId xmlns:a16="http://schemas.microsoft.com/office/drawing/2014/main" id="{48C31E29-67E5-33E9-03F7-B28AF2EFFA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206" b="24933"/>
          <a:stretch/>
        </p:blipFill>
        <p:spPr bwMode="auto">
          <a:xfrm>
            <a:off x="2078929" y="1817556"/>
            <a:ext cx="1986063" cy="10299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74967" y="1351319"/>
            <a:ext cx="3970375" cy="4447371"/>
          </a:xfrm>
          <a:prstGeom prst="rect">
            <a:avLst/>
          </a:prstGeom>
        </p:spPr>
        <p:txBody>
          <a:bodyPr wrap="square">
            <a:spAutoFit/>
          </a:bodyPr>
          <a:lstStyle/>
          <a:p>
            <a:r>
              <a:rPr lang="en-US" sz="2200" b="1" u="sng">
                <a:solidFill>
                  <a:srgbClr val="002060"/>
                </a:solidFill>
                <a:cs typeface="Arial" panose="020B0604020202020204" pitchFamily="34" charset="0"/>
              </a:rPr>
              <a:t>Enabled Health with </a:t>
            </a:r>
          </a:p>
          <a:p>
            <a:pPr>
              <a:spcAft>
                <a:spcPts val="600"/>
              </a:spcAft>
            </a:pPr>
            <a:r>
              <a:rPr lang="en-US" sz="2200" b="1" u="sng">
                <a:solidFill>
                  <a:srgbClr val="002060"/>
                </a:solidFill>
                <a:cs typeface="Arial" panose="020B0604020202020204" pitchFamily="34" charset="0"/>
              </a:rPr>
              <a:t>Brigham iHub</a:t>
            </a:r>
            <a:endParaRPr lang="en-US">
              <a:solidFill>
                <a:srgbClr val="002060"/>
              </a:solidFill>
              <a:cs typeface="Arial" panose="020B0604020202020204" pitchFamily="34" charset="0"/>
              <a:hlinkClick r:id="" action="ppaction://noaction"/>
            </a:endParaRPr>
          </a:p>
          <a:p>
            <a:r>
              <a:rPr lang="en-US">
                <a:solidFill>
                  <a:srgbClr val="002060"/>
                </a:solidFill>
                <a:cs typeface="Arial" panose="020B0604020202020204" pitchFamily="34" charset="0"/>
                <a:hlinkClick r:id="" action="ppaction://noaction"/>
              </a:rPr>
              <a:t>Enabled Health </a:t>
            </a:r>
            <a:endParaRPr lang="en-US">
              <a:solidFill>
                <a:srgbClr val="002060"/>
              </a:solidFill>
              <a:cs typeface="Arial" panose="020B0604020202020204" pitchFamily="34" charset="0"/>
            </a:endParaRPr>
          </a:p>
          <a:p>
            <a:r>
              <a:rPr lang="en-US">
                <a:solidFill>
                  <a:srgbClr val="002060"/>
                </a:solidFill>
                <a:cs typeface="Arial" panose="020B0604020202020204" pitchFamily="34" charset="0"/>
              </a:rPr>
              <a:t>helps hospitals </a:t>
            </a:r>
          </a:p>
          <a:p>
            <a:r>
              <a:rPr lang="en-US">
                <a:solidFill>
                  <a:srgbClr val="002060"/>
                </a:solidFill>
                <a:cs typeface="Arial" panose="020B0604020202020204" pitchFamily="34" charset="0"/>
              </a:rPr>
              <a:t>improve bed availability and patient recovery at scale through virtual exercise training powered by AI. Their SaaS platform prevents traditional deconditioning from bedrest and helps reduce the need for rehab. Enabled received funding to work with the </a:t>
            </a:r>
            <a:r>
              <a:rPr lang="en-US">
                <a:solidFill>
                  <a:srgbClr val="002060"/>
                </a:solidFill>
                <a:cs typeface="Arial" panose="020B0604020202020204" pitchFamily="34" charset="0"/>
                <a:hlinkClick r:id="rId3"/>
              </a:rPr>
              <a:t>Brigham iHub </a:t>
            </a:r>
            <a:r>
              <a:rPr lang="en-US">
                <a:solidFill>
                  <a:srgbClr val="002060"/>
                </a:solidFill>
                <a:cs typeface="Arial" panose="020B0604020202020204" pitchFamily="34" charset="0"/>
              </a:rPr>
              <a:t>to perform a clinical trial to determine the feasibility and effectiveness of their product in a hospital setting.</a:t>
            </a:r>
          </a:p>
        </p:txBody>
      </p:sp>
      <p:sp>
        <p:nvSpPr>
          <p:cNvPr id="5" name="Title 2"/>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213368"/>
                </a:solidFill>
                <a:latin typeface="+mn-lt"/>
                <a:cs typeface="Arial"/>
              </a:rPr>
              <a:t>Example Sandbox</a:t>
            </a:r>
            <a:r>
              <a:rPr lang="en-US" sz="3600" b="1">
                <a:solidFill>
                  <a:srgbClr val="213368"/>
                </a:solidFill>
                <a:latin typeface="+mn-lt"/>
                <a:cs typeface="Arial"/>
              </a:rPr>
              <a:t> Grant Projects</a:t>
            </a:r>
          </a:p>
        </p:txBody>
      </p:sp>
      <p:sp>
        <p:nvSpPr>
          <p:cNvPr id="9" name="Rectangle 8"/>
          <p:cNvSpPr/>
          <p:nvPr/>
        </p:nvSpPr>
        <p:spPr>
          <a:xfrm>
            <a:off x="4455833" y="1351319"/>
            <a:ext cx="3553741" cy="4078039"/>
          </a:xfrm>
          <a:prstGeom prst="rect">
            <a:avLst/>
          </a:prstGeom>
        </p:spPr>
        <p:txBody>
          <a:bodyPr wrap="square">
            <a:spAutoFit/>
          </a:bodyPr>
          <a:lstStyle/>
          <a:p>
            <a:pPr>
              <a:spcAft>
                <a:spcPts val="600"/>
              </a:spcAft>
            </a:pPr>
            <a:r>
              <a:rPr lang="en-US" sz="2200" b="1" u="sng" err="1">
                <a:solidFill>
                  <a:srgbClr val="002060"/>
                </a:solidFill>
                <a:cs typeface="Arial" panose="020B0604020202020204" pitchFamily="34" charset="0"/>
              </a:rPr>
              <a:t>MiiCare</a:t>
            </a:r>
            <a:r>
              <a:rPr lang="en-US" sz="2200" b="1" u="sng">
                <a:solidFill>
                  <a:srgbClr val="002060"/>
                </a:solidFill>
                <a:cs typeface="Arial" panose="020B0604020202020204" pitchFamily="34" charset="0"/>
              </a:rPr>
              <a:t> with Deaconess</a:t>
            </a:r>
          </a:p>
          <a:p>
            <a:r>
              <a:rPr lang="en-US" err="1">
                <a:hlinkClick r:id="rId4"/>
              </a:rPr>
              <a:t>MiiCare</a:t>
            </a:r>
            <a:r>
              <a:rPr lang="en-US"/>
              <a:t> </a:t>
            </a:r>
            <a:r>
              <a:rPr lang="en-US">
                <a:solidFill>
                  <a:srgbClr val="203864"/>
                </a:solidFill>
              </a:rPr>
              <a:t>uses telehealth devices, remote monitoring technology, acoustic sensing, and an AI-enabled Digital Health Coach, “Monica”, to engage and support older users </a:t>
            </a:r>
            <a:r>
              <a:rPr lang="en-US">
                <a:solidFill>
                  <a:srgbClr val="203864"/>
                </a:solidFill>
                <a:cs typeface="Arial" panose="020B0604020202020204" pitchFamily="34" charset="0"/>
              </a:rPr>
              <a:t>. </a:t>
            </a:r>
            <a:r>
              <a:rPr lang="en-US" err="1">
                <a:solidFill>
                  <a:srgbClr val="002060"/>
                </a:solidFill>
                <a:cs typeface="Arial" panose="020B0604020202020204" pitchFamily="34" charset="0"/>
              </a:rPr>
              <a:t>MiiCare</a:t>
            </a:r>
            <a:r>
              <a:rPr lang="en-US">
                <a:solidFill>
                  <a:srgbClr val="002060"/>
                </a:solidFill>
                <a:cs typeface="Arial" panose="020B0604020202020204" pitchFamily="34" charset="0"/>
              </a:rPr>
              <a:t> is working with </a:t>
            </a:r>
            <a:r>
              <a:rPr lang="en-US">
                <a:solidFill>
                  <a:srgbClr val="002060"/>
                </a:solidFill>
                <a:cs typeface="Arial" panose="020B0604020202020204" pitchFamily="34" charset="0"/>
                <a:hlinkClick r:id="rId5"/>
              </a:rPr>
              <a:t>New England </a:t>
            </a:r>
            <a:r>
              <a:rPr lang="en-US">
                <a:hlinkClick r:id="rId5"/>
              </a:rPr>
              <a:t>Deaconess </a:t>
            </a:r>
            <a:r>
              <a:rPr lang="en-US">
                <a:solidFill>
                  <a:srgbClr val="002060"/>
                </a:solidFill>
                <a:cs typeface="Arial" panose="020B0604020202020204" pitchFamily="34" charset="0"/>
              </a:rPr>
              <a:t>to run a pilot with Deaconess residents in assisted/independent living. The pilot will examine how </a:t>
            </a:r>
            <a:r>
              <a:rPr lang="en-US" err="1">
                <a:solidFill>
                  <a:srgbClr val="002060"/>
                </a:solidFill>
                <a:cs typeface="Arial" panose="020B0604020202020204" pitchFamily="34" charset="0"/>
              </a:rPr>
              <a:t>MiiCare</a:t>
            </a:r>
            <a:r>
              <a:rPr lang="en-US">
                <a:solidFill>
                  <a:srgbClr val="002060"/>
                </a:solidFill>
                <a:cs typeface="Arial" panose="020B0604020202020204" pitchFamily="34" charset="0"/>
              </a:rPr>
              <a:t> can optimize care plan assessment and delivery and enhance residents’ independence and experience. </a:t>
            </a:r>
          </a:p>
        </p:txBody>
      </p:sp>
      <p:sp>
        <p:nvSpPr>
          <p:cNvPr id="8" name="Rectangle 7"/>
          <p:cNvSpPr/>
          <p:nvPr/>
        </p:nvSpPr>
        <p:spPr>
          <a:xfrm>
            <a:off x="8509492" y="1351319"/>
            <a:ext cx="3387333" cy="4739759"/>
          </a:xfrm>
          <a:prstGeom prst="rect">
            <a:avLst/>
          </a:prstGeom>
        </p:spPr>
        <p:txBody>
          <a:bodyPr wrap="square">
            <a:spAutoFit/>
          </a:bodyPr>
          <a:lstStyle/>
          <a:p>
            <a:pPr>
              <a:spcAft>
                <a:spcPts val="600"/>
              </a:spcAft>
            </a:pPr>
            <a:r>
              <a:rPr lang="en-US" sz="2200" b="1" u="sng">
                <a:solidFill>
                  <a:srgbClr val="002060"/>
                </a:solidFill>
                <a:cs typeface="Arial" panose="020B0604020202020204" pitchFamily="34" charset="0"/>
              </a:rPr>
              <a:t>REEV with MIT CCTR</a:t>
            </a:r>
          </a:p>
          <a:p>
            <a:pPr>
              <a:spcAft>
                <a:spcPts val="600"/>
              </a:spcAft>
            </a:pPr>
            <a:endParaRPr lang="en-US" sz="2000" b="1" u="sng">
              <a:solidFill>
                <a:srgbClr val="002060"/>
              </a:solidFill>
              <a:cs typeface="Arial" panose="020B0604020202020204" pitchFamily="34" charset="0"/>
            </a:endParaRPr>
          </a:p>
          <a:p>
            <a:endParaRPr lang="en-US">
              <a:hlinkClick r:id="" action="ppaction://noaction"/>
            </a:endParaRPr>
          </a:p>
          <a:p>
            <a:endParaRPr lang="en-US">
              <a:hlinkClick r:id="" action="ppaction://noaction"/>
            </a:endParaRPr>
          </a:p>
          <a:p>
            <a:r>
              <a:rPr lang="en-US">
                <a:hlinkClick r:id="" action="ppaction://noaction"/>
              </a:rPr>
              <a:t>REEV</a:t>
            </a:r>
            <a:r>
              <a:rPr lang="en-US"/>
              <a:t> </a:t>
            </a:r>
            <a:r>
              <a:rPr lang="en-US">
                <a:solidFill>
                  <a:srgbClr val="002060"/>
                </a:solidFill>
                <a:cs typeface="Arial" panose="020B0604020202020204" pitchFamily="34" charset="0"/>
              </a:rPr>
              <a:t>is developing REEV Sense, an AI-powered motion sensor that helps stroke patients regain mobility. REEV will use their grant to work with</a:t>
            </a:r>
            <a:r>
              <a:rPr lang="en-US"/>
              <a:t> </a:t>
            </a:r>
            <a:r>
              <a:rPr lang="en-US">
                <a:hlinkClick r:id="rId6"/>
              </a:rPr>
              <a:t>MIT’s Center for Clinical and Translational Research</a:t>
            </a:r>
            <a:r>
              <a:rPr lang="en-US"/>
              <a:t> </a:t>
            </a:r>
            <a:r>
              <a:rPr lang="en-US">
                <a:solidFill>
                  <a:srgbClr val="002060"/>
                </a:solidFill>
                <a:cs typeface="Arial" panose="020B0604020202020204" pitchFamily="34" charset="0"/>
              </a:rPr>
              <a:t>to collect the gait data of 40 stroke participants to assess the clinical performance of REEV SENSE by comparing the precision of their gait biomarkers with the gold standard of the CCTR gait lab.</a:t>
            </a:r>
          </a:p>
        </p:txBody>
      </p:sp>
      <p:pic>
        <p:nvPicPr>
          <p:cNvPr id="3075" name="Picture 3" descr="miicare_logo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3899" y="5386865"/>
            <a:ext cx="3057607" cy="12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CFC8428A-3980-462B-A4B5-2FBE3EC0F2DE">
            <a:extLst>
              <a:ext uri="{FF2B5EF4-FFF2-40B4-BE49-F238E27FC236}">
                <a16:creationId xmlns:a16="http://schemas.microsoft.com/office/drawing/2014/main" id="{9C198B98-77D8-24A0-C0CE-39250DCB93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9983" y="1817495"/>
            <a:ext cx="3103588" cy="64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750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213368"/>
                </a:solidFill>
                <a:latin typeface="+mn-lt"/>
                <a:cs typeface="Arial" panose="020B0604020202020204" pitchFamily="34" charset="0"/>
              </a:rPr>
              <a:t>Example Sandbox Grant Projects</a:t>
            </a:r>
          </a:p>
        </p:txBody>
      </p:sp>
      <p:sp>
        <p:nvSpPr>
          <p:cNvPr id="7" name="Rectangle 6"/>
          <p:cNvSpPr/>
          <p:nvPr/>
        </p:nvSpPr>
        <p:spPr>
          <a:xfrm>
            <a:off x="695532" y="1154788"/>
            <a:ext cx="6729836" cy="2446824"/>
          </a:xfrm>
          <a:prstGeom prst="rect">
            <a:avLst/>
          </a:prstGeom>
        </p:spPr>
        <p:txBody>
          <a:bodyPr wrap="square">
            <a:spAutoFit/>
          </a:bodyPr>
          <a:lstStyle/>
          <a:p>
            <a:pPr>
              <a:spcAft>
                <a:spcPts val="600"/>
              </a:spcAft>
            </a:pPr>
            <a:r>
              <a:rPr lang="en-US" sz="2200" b="1" u="sng">
                <a:solidFill>
                  <a:srgbClr val="002060"/>
                </a:solidFill>
              </a:rPr>
              <a:t>Dynocardia with PracticePoint at WPI</a:t>
            </a:r>
            <a:endParaRPr lang="en-US" sz="2200">
              <a:solidFill>
                <a:srgbClr val="002060"/>
              </a:solidFill>
              <a:hlinkClick r:id="rId2"/>
            </a:endParaRPr>
          </a:p>
          <a:p>
            <a:r>
              <a:rPr lang="en-US">
                <a:solidFill>
                  <a:srgbClr val="002060"/>
                </a:solidFill>
                <a:hlinkClick r:id="rId2"/>
              </a:rPr>
              <a:t>Dynocardia</a:t>
            </a:r>
            <a:r>
              <a:rPr lang="en-US">
                <a:solidFill>
                  <a:srgbClr val="002060"/>
                </a:solidFill>
              </a:rPr>
              <a:t>  is developing the first stand alone, </a:t>
            </a:r>
          </a:p>
          <a:p>
            <a:r>
              <a:rPr lang="en-US">
                <a:solidFill>
                  <a:srgbClr val="002060"/>
                </a:solidFill>
              </a:rPr>
              <a:t>continuous, and non-invasive blood pressure </a:t>
            </a:r>
          </a:p>
          <a:p>
            <a:r>
              <a:rPr lang="en-US">
                <a:solidFill>
                  <a:srgbClr val="002060"/>
                </a:solidFill>
              </a:rPr>
              <a:t>monitor. Through one-year Startup </a:t>
            </a:r>
          </a:p>
          <a:p>
            <a:r>
              <a:rPr lang="en-US">
                <a:solidFill>
                  <a:srgbClr val="002060"/>
                </a:solidFill>
              </a:rPr>
              <a:t>Membership, they used </a:t>
            </a:r>
            <a:r>
              <a:rPr lang="en-US">
                <a:solidFill>
                  <a:srgbClr val="002060"/>
                </a:solidFill>
                <a:hlinkClick r:id="rId3"/>
              </a:rPr>
              <a:t>PracticePoint at WPI’s </a:t>
            </a:r>
            <a:endParaRPr lang="en-US">
              <a:solidFill>
                <a:srgbClr val="002060"/>
              </a:solidFill>
            </a:endParaRPr>
          </a:p>
          <a:p>
            <a:r>
              <a:rPr lang="en-US">
                <a:solidFill>
                  <a:srgbClr val="002060"/>
                </a:solidFill>
              </a:rPr>
              <a:t>testing and machine-shop facilities to optimize</a:t>
            </a:r>
          </a:p>
          <a:p>
            <a:r>
              <a:rPr lang="en-US">
                <a:solidFill>
                  <a:srgbClr val="002060"/>
                </a:solidFill>
              </a:rPr>
              <a:t>the design of their prototype, develop a motion </a:t>
            </a:r>
          </a:p>
          <a:p>
            <a:r>
              <a:rPr lang="en-US">
                <a:solidFill>
                  <a:srgbClr val="002060"/>
                </a:solidFill>
              </a:rPr>
              <a:t>capture system, and perform systems integration and testing. </a:t>
            </a:r>
          </a:p>
        </p:txBody>
      </p:sp>
      <p:pic>
        <p:nvPicPr>
          <p:cNvPr id="8" name="Picture 7"/>
          <p:cNvPicPr>
            <a:picLocks noChangeAspect="1"/>
          </p:cNvPicPr>
          <p:nvPr/>
        </p:nvPicPr>
        <p:blipFill>
          <a:blip r:embed="rId4"/>
          <a:stretch>
            <a:fillRect/>
          </a:stretch>
        </p:blipFill>
        <p:spPr>
          <a:xfrm>
            <a:off x="5333830" y="1322218"/>
            <a:ext cx="1975275" cy="1658256"/>
          </a:xfrm>
          <a:prstGeom prst="rect">
            <a:avLst/>
          </a:prstGeom>
        </p:spPr>
      </p:pic>
      <p:sp>
        <p:nvSpPr>
          <p:cNvPr id="9" name="Rectangle 8"/>
          <p:cNvSpPr/>
          <p:nvPr/>
        </p:nvSpPr>
        <p:spPr>
          <a:xfrm>
            <a:off x="2824822" y="3671342"/>
            <a:ext cx="4512411" cy="3000821"/>
          </a:xfrm>
          <a:prstGeom prst="rect">
            <a:avLst/>
          </a:prstGeom>
        </p:spPr>
        <p:txBody>
          <a:bodyPr wrap="square">
            <a:spAutoFit/>
          </a:bodyPr>
          <a:lstStyle/>
          <a:p>
            <a:pPr>
              <a:spcAft>
                <a:spcPts val="600"/>
              </a:spcAft>
            </a:pPr>
            <a:r>
              <a:rPr lang="en-US" sz="2200" b="1" u="sng" err="1">
                <a:solidFill>
                  <a:srgbClr val="002060"/>
                </a:solidFill>
              </a:rPr>
              <a:t>Leuko</a:t>
            </a:r>
            <a:r>
              <a:rPr lang="en-US" sz="2200" b="1" u="sng">
                <a:solidFill>
                  <a:srgbClr val="002060"/>
                </a:solidFill>
              </a:rPr>
              <a:t> Labs with MIT IMES</a:t>
            </a:r>
          </a:p>
          <a:p>
            <a:r>
              <a:rPr lang="en-US" err="1">
                <a:solidFill>
                  <a:srgbClr val="002060"/>
                </a:solidFill>
                <a:hlinkClick r:id="rId5"/>
              </a:rPr>
              <a:t>Leuko</a:t>
            </a:r>
            <a:r>
              <a:rPr lang="en-US">
                <a:solidFill>
                  <a:srgbClr val="002060"/>
                </a:solidFill>
                <a:hlinkClick r:id="rId5"/>
              </a:rPr>
              <a:t> Labs</a:t>
            </a:r>
            <a:r>
              <a:rPr lang="en-US">
                <a:solidFill>
                  <a:srgbClr val="002060"/>
                </a:solidFill>
              </a:rPr>
              <a:t> worked with </a:t>
            </a:r>
            <a:r>
              <a:rPr lang="en-US">
                <a:solidFill>
                  <a:srgbClr val="002060"/>
                </a:solidFill>
                <a:hlinkClick r:id="rId6"/>
              </a:rPr>
              <a:t>MIT IMES</a:t>
            </a:r>
            <a:r>
              <a:rPr lang="en-US">
                <a:solidFill>
                  <a:srgbClr val="002060"/>
                </a:solidFill>
              </a:rPr>
              <a:t> to perform usability testing on their PointCheck device, a non-invasive white blood cell monitoring device to screen for severe neutropenia. MIT IMES provided a replicated home and clinical setting, assistance with subject recruitment, oversight of research visits, in house analysis of blood samples, and secure electronic research data capture and transmission. </a:t>
            </a:r>
          </a:p>
        </p:txBody>
      </p:sp>
      <p:pic>
        <p:nvPicPr>
          <p:cNvPr id="10" name="Picture 9"/>
          <p:cNvPicPr>
            <a:picLocks noChangeAspect="1"/>
          </p:cNvPicPr>
          <p:nvPr/>
        </p:nvPicPr>
        <p:blipFill>
          <a:blip r:embed="rId7"/>
          <a:stretch>
            <a:fillRect/>
          </a:stretch>
        </p:blipFill>
        <p:spPr>
          <a:xfrm>
            <a:off x="695532" y="4023138"/>
            <a:ext cx="2219136" cy="2091109"/>
          </a:xfrm>
          <a:prstGeom prst="rect">
            <a:avLst/>
          </a:prstGeom>
        </p:spPr>
      </p:pic>
      <p:sp>
        <p:nvSpPr>
          <p:cNvPr id="11" name="Rectangle 10"/>
          <p:cNvSpPr/>
          <p:nvPr/>
        </p:nvSpPr>
        <p:spPr>
          <a:xfrm>
            <a:off x="7883382" y="3041790"/>
            <a:ext cx="4031121" cy="3000821"/>
          </a:xfrm>
          <a:prstGeom prst="rect">
            <a:avLst/>
          </a:prstGeom>
        </p:spPr>
        <p:txBody>
          <a:bodyPr wrap="square">
            <a:spAutoFit/>
          </a:bodyPr>
          <a:lstStyle/>
          <a:p>
            <a:pPr>
              <a:spcAft>
                <a:spcPts val="600"/>
              </a:spcAft>
            </a:pPr>
            <a:r>
              <a:rPr lang="en-US" sz="2200" b="1" u="sng">
                <a:solidFill>
                  <a:srgbClr val="213368"/>
                </a:solidFill>
              </a:rPr>
              <a:t>Kinto with MITRE</a:t>
            </a:r>
          </a:p>
          <a:p>
            <a:r>
              <a:rPr lang="en-US">
                <a:solidFill>
                  <a:srgbClr val="213368"/>
                </a:solidFill>
                <a:hlinkClick r:id="rId8"/>
              </a:rPr>
              <a:t>Kinto</a:t>
            </a:r>
            <a:r>
              <a:rPr lang="en-US">
                <a:solidFill>
                  <a:srgbClr val="213368"/>
                </a:solidFill>
              </a:rPr>
              <a:t> has developed a virtual platform that offers caregiver coaching, a personalized e-learning curriculum, and peer support groups to family caregivers of dementia patients. They received funding to access </a:t>
            </a:r>
            <a:r>
              <a:rPr lang="en-US">
                <a:solidFill>
                  <a:srgbClr val="213368"/>
                </a:solidFill>
                <a:hlinkClick r:id="rId9"/>
              </a:rPr>
              <a:t>MITRE’s</a:t>
            </a:r>
            <a:r>
              <a:rPr lang="en-US">
                <a:solidFill>
                  <a:srgbClr val="213368"/>
                </a:solidFill>
              </a:rPr>
              <a:t> subject matter expertise and resources to develop their platform for state MEDICAID plans and for non-dementia caregivers. </a:t>
            </a:r>
          </a:p>
        </p:txBody>
      </p:sp>
      <p:pic>
        <p:nvPicPr>
          <p:cNvPr id="12" name="Picture 11"/>
          <p:cNvPicPr>
            <a:picLocks noChangeAspect="1"/>
          </p:cNvPicPr>
          <p:nvPr/>
        </p:nvPicPr>
        <p:blipFill>
          <a:blip r:embed="rId10"/>
          <a:stretch>
            <a:fillRect/>
          </a:stretch>
        </p:blipFill>
        <p:spPr>
          <a:xfrm>
            <a:off x="8096324" y="1773641"/>
            <a:ext cx="3304318" cy="1005927"/>
          </a:xfrm>
          <a:prstGeom prst="rect">
            <a:avLst/>
          </a:prstGeom>
        </p:spPr>
      </p:pic>
    </p:spTree>
    <p:extLst>
      <p:ext uri="{BB962C8B-B14F-4D97-AF65-F5344CB8AC3E}">
        <p14:creationId xmlns:p14="http://schemas.microsoft.com/office/powerpoint/2010/main" val="4036630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CA9DCB-FA44-921C-9BD1-11AE70A9E182}"/>
              </a:ext>
            </a:extLst>
          </p:cNvPr>
          <p:cNvSpPr/>
          <p:nvPr/>
        </p:nvSpPr>
        <p:spPr>
          <a:xfrm>
            <a:off x="0" y="-84083"/>
            <a:ext cx="12192000" cy="2526271"/>
          </a:xfrm>
          <a:prstGeom prst="rect">
            <a:avLst/>
          </a:prstGeom>
          <a:solidFill>
            <a:srgbClr val="2133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7F925B7-739F-7C64-A965-98A8DF817B69}"/>
              </a:ext>
            </a:extLst>
          </p:cNvPr>
          <p:cNvSpPr txBox="1"/>
          <p:nvPr/>
        </p:nvSpPr>
        <p:spPr>
          <a:xfrm>
            <a:off x="5847704" y="722778"/>
            <a:ext cx="5854260" cy="11618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a:ln>
                  <a:noFill/>
                </a:ln>
                <a:solidFill>
                  <a:prstClr val="white"/>
                </a:solidFill>
                <a:effectLst/>
                <a:uLnTx/>
                <a:uFillTx/>
                <a:latin typeface="Aptos" panose="02110004020202020204"/>
                <a:ea typeface="+mn-ea"/>
                <a:cs typeface="+mn-cs"/>
              </a:rPr>
              <a:t>To strengthen the competitiveness of the tech and innovation economy by driving strategic investments, partnerships and insights, that harness the talent of Massachusetts.</a:t>
            </a:r>
          </a:p>
        </p:txBody>
      </p:sp>
      <p:sp>
        <p:nvSpPr>
          <p:cNvPr id="8" name="TextBox 7">
            <a:extLst>
              <a:ext uri="{FF2B5EF4-FFF2-40B4-BE49-F238E27FC236}">
                <a16:creationId xmlns:a16="http://schemas.microsoft.com/office/drawing/2014/main" id="{73BCC64D-EE2A-2760-3BF5-003F4232E63E}"/>
              </a:ext>
            </a:extLst>
          </p:cNvPr>
          <p:cNvSpPr txBox="1"/>
          <p:nvPr/>
        </p:nvSpPr>
        <p:spPr>
          <a:xfrm>
            <a:off x="637871" y="2682442"/>
            <a:ext cx="14437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13368"/>
                </a:solidFill>
                <a:effectLst/>
                <a:uLnTx/>
                <a:uFillTx/>
                <a:latin typeface="Arial" panose="020B0604020202020204" pitchFamily="34" charset="0"/>
                <a:ea typeface="+mn-ea"/>
                <a:cs typeface="Arial" panose="020B0604020202020204" pitchFamily="34" charset="0"/>
              </a:rPr>
              <a:t>Divisions:</a:t>
            </a:r>
          </a:p>
        </p:txBody>
      </p:sp>
      <p:pic>
        <p:nvPicPr>
          <p:cNvPr id="10" name="Picture 9" descr="A black background with white text&#10;&#10;AI-generated content may be incorrect.">
            <a:extLst>
              <a:ext uri="{FF2B5EF4-FFF2-40B4-BE49-F238E27FC236}">
                <a16:creationId xmlns:a16="http://schemas.microsoft.com/office/drawing/2014/main" id="{9E3DD5F7-05A1-DD85-2FB8-1BD37586039F}"/>
              </a:ext>
            </a:extLst>
          </p:cNvPr>
          <p:cNvPicPr>
            <a:picLocks noChangeAspect="1"/>
          </p:cNvPicPr>
          <p:nvPr/>
        </p:nvPicPr>
        <p:blipFill>
          <a:blip r:embed="rId3"/>
          <a:stretch>
            <a:fillRect/>
          </a:stretch>
        </p:blipFill>
        <p:spPr>
          <a:xfrm>
            <a:off x="246164" y="345979"/>
            <a:ext cx="5752266" cy="1917422"/>
          </a:xfrm>
          <a:prstGeom prst="rect">
            <a:avLst/>
          </a:prstGeom>
        </p:spPr>
      </p:pic>
      <p:grpSp>
        <p:nvGrpSpPr>
          <p:cNvPr id="15" name="Group 14">
            <a:extLst>
              <a:ext uri="{FF2B5EF4-FFF2-40B4-BE49-F238E27FC236}">
                <a16:creationId xmlns:a16="http://schemas.microsoft.com/office/drawing/2014/main" id="{37AE1DD1-1334-4169-2F0D-C0B696EF27F1}"/>
              </a:ext>
            </a:extLst>
          </p:cNvPr>
          <p:cNvGrpSpPr>
            <a:grpSpLocks noChangeAspect="1"/>
          </p:cNvGrpSpPr>
          <p:nvPr/>
        </p:nvGrpSpPr>
        <p:grpSpPr>
          <a:xfrm>
            <a:off x="1354433" y="4405384"/>
            <a:ext cx="9553631" cy="982374"/>
            <a:chOff x="1520562" y="4028074"/>
            <a:chExt cx="9105476" cy="936292"/>
          </a:xfrm>
        </p:grpSpPr>
        <p:pic>
          <p:nvPicPr>
            <p:cNvPr id="25" name="Picture 24" descr="A close up of a logo&#10;&#10;AI-generated content may be incorrect.">
              <a:extLst>
                <a:ext uri="{FF2B5EF4-FFF2-40B4-BE49-F238E27FC236}">
                  <a16:creationId xmlns:a16="http://schemas.microsoft.com/office/drawing/2014/main" id="{061A4CFE-6B19-8015-B3FA-8B29ADDDC5E3}"/>
                </a:ext>
              </a:extLst>
            </p:cNvPr>
            <p:cNvPicPr>
              <a:picLocks noChangeAspect="1"/>
            </p:cNvPicPr>
            <p:nvPr/>
          </p:nvPicPr>
          <p:blipFill>
            <a:blip r:embed="rId4"/>
            <a:stretch>
              <a:fillRect/>
            </a:stretch>
          </p:blipFill>
          <p:spPr>
            <a:xfrm>
              <a:off x="5345268" y="4037605"/>
              <a:ext cx="2690296" cy="878639"/>
            </a:xfrm>
            <a:prstGeom prst="rect">
              <a:avLst/>
            </a:prstGeom>
          </p:spPr>
        </p:pic>
        <p:pic>
          <p:nvPicPr>
            <p:cNvPr id="11" name="Picture 10">
              <a:extLst>
                <a:ext uri="{FF2B5EF4-FFF2-40B4-BE49-F238E27FC236}">
                  <a16:creationId xmlns:a16="http://schemas.microsoft.com/office/drawing/2014/main" id="{0D7293B8-369F-533E-BB67-6938B5027A9E}"/>
                </a:ext>
              </a:extLst>
            </p:cNvPr>
            <p:cNvPicPr>
              <a:picLocks noChangeAspect="1"/>
            </p:cNvPicPr>
            <p:nvPr/>
          </p:nvPicPr>
          <p:blipFill rotWithShape="1">
            <a:blip r:embed="rId5">
              <a:extLst>
                <a:ext uri="{28A0092B-C50C-407E-A947-70E740481C1C}">
                  <a14:useLocalDpi xmlns:a14="http://schemas.microsoft.com/office/drawing/2010/main" val="0"/>
                </a:ext>
              </a:extLst>
            </a:blip>
            <a:srcRect r="70517"/>
            <a:stretch/>
          </p:blipFill>
          <p:spPr>
            <a:xfrm>
              <a:off x="1520562" y="4080418"/>
              <a:ext cx="1449142" cy="883948"/>
            </a:xfrm>
            <a:prstGeom prst="rect">
              <a:avLst/>
            </a:prstGeom>
          </p:spPr>
        </p:pic>
        <p:pic>
          <p:nvPicPr>
            <p:cNvPr id="12" name="Picture 11">
              <a:extLst>
                <a:ext uri="{FF2B5EF4-FFF2-40B4-BE49-F238E27FC236}">
                  <a16:creationId xmlns:a16="http://schemas.microsoft.com/office/drawing/2014/main" id="{50DC019F-B5FE-16B5-49AF-09A369230E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0288" y="4146659"/>
              <a:ext cx="1294113" cy="696229"/>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688D21FF-BBFD-D48E-E2A8-1413956D1FBC}"/>
                </a:ext>
              </a:extLst>
            </p:cNvPr>
            <p:cNvPicPr>
              <a:picLocks noChangeAspect="1"/>
            </p:cNvPicPr>
            <p:nvPr/>
          </p:nvPicPr>
          <p:blipFill>
            <a:blip r:embed="rId7"/>
            <a:stretch>
              <a:fillRect/>
            </a:stretch>
          </p:blipFill>
          <p:spPr>
            <a:xfrm>
              <a:off x="8289374" y="4028074"/>
              <a:ext cx="2336664" cy="805614"/>
            </a:xfrm>
            <a:prstGeom prst="rect">
              <a:avLst/>
            </a:prstGeom>
          </p:spPr>
        </p:pic>
      </p:grpSp>
      <p:grpSp>
        <p:nvGrpSpPr>
          <p:cNvPr id="13" name="Group 12">
            <a:extLst>
              <a:ext uri="{FF2B5EF4-FFF2-40B4-BE49-F238E27FC236}">
                <a16:creationId xmlns:a16="http://schemas.microsoft.com/office/drawing/2014/main" id="{C891FC60-A336-DE18-3E78-75C9A63045FE}"/>
              </a:ext>
            </a:extLst>
          </p:cNvPr>
          <p:cNvGrpSpPr>
            <a:grpSpLocks noChangeAspect="1"/>
          </p:cNvGrpSpPr>
          <p:nvPr/>
        </p:nvGrpSpPr>
        <p:grpSpPr>
          <a:xfrm>
            <a:off x="1811770" y="3190602"/>
            <a:ext cx="8568460" cy="805767"/>
            <a:chOff x="1959843" y="2877549"/>
            <a:chExt cx="8166522" cy="767969"/>
          </a:xfrm>
        </p:grpSpPr>
        <p:pic>
          <p:nvPicPr>
            <p:cNvPr id="14" name="Picture 13">
              <a:extLst>
                <a:ext uri="{FF2B5EF4-FFF2-40B4-BE49-F238E27FC236}">
                  <a16:creationId xmlns:a16="http://schemas.microsoft.com/office/drawing/2014/main" id="{DBD44966-A984-77DB-4A0E-32AE94619D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0703" y="2877549"/>
              <a:ext cx="1645662" cy="767969"/>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12386E9A-C950-55F1-B148-D703C063288D}"/>
                </a:ext>
              </a:extLst>
            </p:cNvPr>
            <p:cNvPicPr>
              <a:picLocks noChangeAspect="1"/>
            </p:cNvPicPr>
            <p:nvPr/>
          </p:nvPicPr>
          <p:blipFill>
            <a:blip r:embed="rId9"/>
            <a:stretch>
              <a:fillRect/>
            </a:stretch>
          </p:blipFill>
          <p:spPr>
            <a:xfrm>
              <a:off x="5806455" y="2925676"/>
              <a:ext cx="1708590" cy="715106"/>
            </a:xfrm>
            <a:prstGeom prst="rect">
              <a:avLst/>
            </a:prstGeom>
          </p:spPr>
        </p:pic>
        <p:pic>
          <p:nvPicPr>
            <p:cNvPr id="21" name="Picture 20" descr="A blue text on a black background&#10;&#10;AI-generated content may be incorrect.">
              <a:extLst>
                <a:ext uri="{FF2B5EF4-FFF2-40B4-BE49-F238E27FC236}">
                  <a16:creationId xmlns:a16="http://schemas.microsoft.com/office/drawing/2014/main" id="{3CE00D29-B3F2-1ED6-286F-83639F14F877}"/>
                </a:ext>
              </a:extLst>
            </p:cNvPr>
            <p:cNvPicPr>
              <a:picLocks noChangeAspect="1"/>
            </p:cNvPicPr>
            <p:nvPr/>
          </p:nvPicPr>
          <p:blipFill>
            <a:blip r:embed="rId10"/>
            <a:stretch>
              <a:fillRect/>
            </a:stretch>
          </p:blipFill>
          <p:spPr>
            <a:xfrm>
              <a:off x="1959843" y="2929105"/>
              <a:ext cx="3016662" cy="655796"/>
            </a:xfrm>
            <a:prstGeom prst="rect">
              <a:avLst/>
            </a:prstGeom>
          </p:spPr>
        </p:pic>
      </p:grpSp>
      <p:sp>
        <p:nvSpPr>
          <p:cNvPr id="7" name="Rectangle 6">
            <a:extLst>
              <a:ext uri="{FF2B5EF4-FFF2-40B4-BE49-F238E27FC236}">
                <a16:creationId xmlns:a16="http://schemas.microsoft.com/office/drawing/2014/main" id="{881CBB76-5CF0-6999-2957-8CE12AAECDB9}"/>
              </a:ext>
            </a:extLst>
          </p:cNvPr>
          <p:cNvSpPr/>
          <p:nvPr/>
        </p:nvSpPr>
        <p:spPr>
          <a:xfrm>
            <a:off x="0" y="5883613"/>
            <a:ext cx="12192000" cy="974388"/>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916D3EC6-B39F-D342-FCE4-4B1C1E4C23ED}"/>
              </a:ext>
            </a:extLst>
          </p:cNvPr>
          <p:cNvSpPr txBox="1"/>
          <p:nvPr/>
        </p:nvSpPr>
        <p:spPr>
          <a:xfrm>
            <a:off x="637871" y="6192187"/>
            <a:ext cx="108919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Massachusetts Technology Collaborative (</a:t>
            </a:r>
            <a:r>
              <a:rPr kumimoji="0" lang="en-US" sz="180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MassTech</a:t>
            </a: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was established in 1982 by legislative statute.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763C97C3-05B4-6033-C51D-64785F0A0689}"/>
              </a:ext>
            </a:extLst>
          </p:cNvPr>
          <p:cNvSpPr txBox="1"/>
          <p:nvPr/>
        </p:nvSpPr>
        <p:spPr>
          <a:xfrm>
            <a:off x="13337628" y="360504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0135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Box 163">
            <a:extLst>
              <a:ext uri="{FF2B5EF4-FFF2-40B4-BE49-F238E27FC236}">
                <a16:creationId xmlns:a16="http://schemas.microsoft.com/office/drawing/2014/main" id="{8B2BA098-ECFF-4165-8C33-7CA7CCC1FC38}"/>
              </a:ext>
            </a:extLst>
          </p:cNvPr>
          <p:cNvSpPr txBox="1"/>
          <p:nvPr/>
        </p:nvSpPr>
        <p:spPr>
          <a:xfrm>
            <a:off x="137868" y="55476"/>
            <a:ext cx="79813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4472C4">
                    <a:lumMod val="50000"/>
                  </a:srgbClr>
                </a:solidFill>
                <a:effectLst/>
                <a:uLnTx/>
                <a:uFillTx/>
                <a:latin typeface="Calibri" panose="020F0502020204030204"/>
                <a:ea typeface="맑은 고딕" panose="020B0503020000020004" pitchFamily="34" charset="-127"/>
                <a:cs typeface="+mn-cs"/>
              </a:rPr>
              <a:t>Massachusetts eHealth Institute</a:t>
            </a:r>
            <a:endParaRPr kumimoji="0" lang="ko-KR" altLang="en-US" sz="2800" b="1" i="0" u="none" strike="noStrike" kern="1200" cap="none" spc="0" normalizeH="0" baseline="0" noProof="0">
              <a:ln>
                <a:noFill/>
              </a:ln>
              <a:solidFill>
                <a:srgbClr val="4472C4">
                  <a:lumMod val="50000"/>
                </a:srgbClr>
              </a:solidFill>
              <a:effectLst/>
              <a:uLnTx/>
              <a:uFillTx/>
              <a:latin typeface="Calibri" panose="020F0502020204030204"/>
              <a:ea typeface="맑은 고딕" panose="020B0503020000020004" pitchFamily="34" charset="-127"/>
              <a:cs typeface="+mn-cs"/>
            </a:endParaRPr>
          </a:p>
        </p:txBody>
      </p:sp>
      <p:sp>
        <p:nvSpPr>
          <p:cNvPr id="165" name="TextBox 164">
            <a:extLst>
              <a:ext uri="{FF2B5EF4-FFF2-40B4-BE49-F238E27FC236}">
                <a16:creationId xmlns:a16="http://schemas.microsoft.com/office/drawing/2014/main" id="{2E7EC409-EDD2-4101-8DFE-882D23AE95C9}"/>
              </a:ext>
            </a:extLst>
          </p:cNvPr>
          <p:cNvSpPr txBox="1"/>
          <p:nvPr/>
        </p:nvSpPr>
        <p:spPr>
          <a:xfrm>
            <a:off x="0" y="434491"/>
            <a:ext cx="12395063" cy="400110"/>
          </a:xfrm>
          <a:prstGeom prst="rect">
            <a:avLst/>
          </a:prstGeom>
          <a:noFill/>
        </p:spPr>
        <p:txBody>
          <a:bodyPr wrap="square" rtlCol="0">
            <a:spAutoFit/>
          </a:bodyPr>
          <a:lstStyle/>
          <a:p>
            <a:pPr marL="112709" marR="0" lvl="1" indent="0" algn="l" defTabSz="914400" rtl="0" eaLnBrk="1" fontAlgn="auto" latinLnBrk="0" hangingPunct="1">
              <a:lnSpc>
                <a:spcPct val="100000"/>
              </a:lnSpc>
              <a:spcBef>
                <a:spcPts val="200"/>
              </a:spcBef>
              <a:spcAft>
                <a:spcPts val="600"/>
              </a:spcAft>
              <a:buClr>
                <a:srgbClr val="273C62"/>
              </a:buClr>
              <a:buSzTx/>
              <a:buFontTx/>
              <a:buNone/>
              <a:tabLst/>
              <a:defRPr/>
            </a:pPr>
            <a:r>
              <a:rPr kumimoji="0" lang="en-US" sz="2000" b="0" i="1" u="none" strike="noStrike" kern="1200" cap="none" spc="0" normalizeH="0" baseline="0" noProof="0">
                <a:ln>
                  <a:noFill/>
                </a:ln>
                <a:solidFill>
                  <a:srgbClr val="404040"/>
                </a:solidFill>
                <a:effectLst/>
                <a:uLnTx/>
                <a:uFillTx/>
                <a:latin typeface="Calibri" panose="020F0502020204030204"/>
                <a:ea typeface="ＭＳ Ｐゴシック" charset="0"/>
                <a:cs typeface="Arial" panose="020B0604020202020204" pitchFamily="34" charset="0"/>
              </a:rPr>
              <a:t>MeHI is the designated state agency for growing the digital health ecosystem in Massachusetts</a:t>
            </a:r>
          </a:p>
        </p:txBody>
      </p:sp>
      <p:sp>
        <p:nvSpPr>
          <p:cNvPr id="167" name="TextBox 166"/>
          <p:cNvSpPr txBox="1"/>
          <p:nvPr/>
        </p:nvSpPr>
        <p:spPr>
          <a:xfrm>
            <a:off x="438837" y="1173476"/>
            <a:ext cx="43796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schemeClr val="accent1">
                    <a:lumMod val="50000"/>
                  </a:schemeClr>
                </a:solidFill>
                <a:effectLst/>
                <a:uLnTx/>
                <a:uFillTx/>
                <a:latin typeface="Calibri" panose="020F0502020204030204"/>
                <a:ea typeface="맑은 고딕" panose="020B0503020000020004" pitchFamily="34" charset="-127"/>
                <a:cs typeface="Calibri" panose="020F0502020204030204" pitchFamily="34" charset="0"/>
              </a:rPr>
              <a:t>Purpose</a:t>
            </a:r>
            <a:endParaRPr kumimoji="0" lang="ko-KR" altLang="en-US" sz="2000" b="1" i="0" u="none" strike="noStrike" kern="1200" cap="none" spc="0" normalizeH="0" baseline="0" noProof="0">
              <a:ln>
                <a:noFill/>
              </a:ln>
              <a:solidFill>
                <a:schemeClr val="accent1">
                  <a:lumMod val="50000"/>
                </a:scheme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68" name="TextBox 167">
            <a:extLst>
              <a:ext uri="{FF2B5EF4-FFF2-40B4-BE49-F238E27FC236}">
                <a16:creationId xmlns:a16="http://schemas.microsoft.com/office/drawing/2014/main" id="{EDF94C37-B609-4F46-83FE-94200A2ADF36}"/>
              </a:ext>
            </a:extLst>
          </p:cNvPr>
          <p:cNvSpPr txBox="1"/>
          <p:nvPr/>
        </p:nvSpPr>
        <p:spPr>
          <a:xfrm>
            <a:off x="434906" y="1564370"/>
            <a:ext cx="4113374" cy="1628275"/>
          </a:xfrm>
          <a:prstGeom prst="rect">
            <a:avLst/>
          </a:prstGeom>
          <a:noFill/>
        </p:spPr>
        <p:txBody>
          <a:bodyPr wrap="square" lIns="91440" tIns="45720" rIns="91440" bIns="45720" rtlCol="0" anchor="t">
            <a:spAutoFit/>
          </a:bodyPr>
          <a:lstStyle/>
          <a:p>
            <a:pPr indent="-91440">
              <a:spcBef>
                <a:spcPts val="200"/>
              </a:spcBef>
              <a:buClr>
                <a:srgbClr val="F5812A"/>
              </a:buClr>
              <a:defRPr/>
            </a:pPr>
            <a:r>
              <a:rPr kumimoji="0" lang="en-US" sz="1600" b="0" i="0" u="none" strike="noStrike" kern="1200" cap="none" spc="0" normalizeH="0" baseline="0" noProof="0">
                <a:ln>
                  <a:noFill/>
                </a:ln>
                <a:solidFill>
                  <a:srgbClr val="404040"/>
                </a:solidFill>
                <a:effectLst/>
                <a:uLnTx/>
                <a:uFillTx/>
                <a:latin typeface="Calibri" panose="020F0502020204030204"/>
                <a:ea typeface="ＭＳ Ｐゴシック"/>
                <a:cs typeface="Arial"/>
              </a:rPr>
              <a:t>We catalyze healthcare innovation, technology, and competitiveness, and accelerate the adoption and utilization of health technologies across provider settings to </a:t>
            </a:r>
            <a:r>
              <a:rPr lang="en-US" sz="1600">
                <a:solidFill>
                  <a:srgbClr val="404040"/>
                </a:solidFill>
                <a:latin typeface="Calibri" panose="020F0502020204030204"/>
                <a:ea typeface="ＭＳ Ｐゴシック"/>
                <a:cs typeface="Arial"/>
              </a:rPr>
              <a:t>increase access to </a:t>
            </a:r>
            <a:r>
              <a:rPr kumimoji="0" lang="en-US" sz="1600" b="0" i="0" u="none" strike="noStrike" kern="1200" cap="none" spc="0" normalizeH="0" baseline="0" noProof="0">
                <a:ln>
                  <a:noFill/>
                </a:ln>
                <a:solidFill>
                  <a:srgbClr val="404040"/>
                </a:solidFill>
                <a:effectLst/>
                <a:uLnTx/>
                <a:uFillTx/>
                <a:latin typeface="Calibri" panose="020F0502020204030204"/>
                <a:ea typeface="ＭＳ Ｐゴシック"/>
                <a:cs typeface="Arial"/>
              </a:rPr>
              <a:t>the </a:t>
            </a:r>
            <a:r>
              <a:rPr lang="en-US" sz="1600">
                <a:solidFill>
                  <a:srgbClr val="404040"/>
                </a:solidFill>
                <a:latin typeface="Calibri" panose="020F0502020204030204"/>
                <a:ea typeface="ＭＳ Ｐゴシック"/>
                <a:cs typeface="Arial"/>
              </a:rPr>
              <a:t>safe</a:t>
            </a:r>
            <a:r>
              <a:rPr kumimoji="0" lang="en-US" sz="1600" b="0" i="0" u="none" strike="noStrike" kern="1200" cap="none" spc="0" normalizeH="0" baseline="0" noProof="0">
                <a:ln>
                  <a:noFill/>
                </a:ln>
                <a:solidFill>
                  <a:srgbClr val="404040"/>
                </a:solidFill>
                <a:effectLst/>
                <a:uLnTx/>
                <a:uFillTx/>
                <a:latin typeface="Calibri" panose="020F0502020204030204"/>
                <a:ea typeface="ＭＳ Ｐゴシック"/>
                <a:cs typeface="Arial"/>
              </a:rPr>
              <a:t>, </a:t>
            </a:r>
            <a:r>
              <a:rPr lang="en-US" sz="1600">
                <a:solidFill>
                  <a:srgbClr val="404040"/>
                </a:solidFill>
                <a:latin typeface="Calibri" panose="020F0502020204030204"/>
                <a:ea typeface="ＭＳ Ｐゴシック"/>
                <a:cs typeface="Arial"/>
              </a:rPr>
              <a:t>efficient and high-quality </a:t>
            </a:r>
            <a:r>
              <a:rPr kumimoji="0" lang="en-US" sz="1600" b="0" i="0" u="none" strike="noStrike" kern="1200" cap="none" spc="0" normalizeH="0" baseline="0" noProof="0">
                <a:ln>
                  <a:noFill/>
                </a:ln>
                <a:solidFill>
                  <a:srgbClr val="404040"/>
                </a:solidFill>
                <a:effectLst/>
                <a:uLnTx/>
                <a:uFillTx/>
                <a:latin typeface="Calibri" panose="020F0502020204030204"/>
                <a:ea typeface="ＭＳ Ｐゴシック"/>
                <a:cs typeface="Arial"/>
              </a:rPr>
              <a:t>healthcare in Massachusetts.</a:t>
            </a:r>
          </a:p>
        </p:txBody>
      </p:sp>
      <p:grpSp>
        <p:nvGrpSpPr>
          <p:cNvPr id="229" name="Group 228"/>
          <p:cNvGrpSpPr/>
          <p:nvPr/>
        </p:nvGrpSpPr>
        <p:grpSpPr>
          <a:xfrm>
            <a:off x="4553712" y="1888774"/>
            <a:ext cx="795836" cy="815392"/>
            <a:chOff x="5334916" y="3322281"/>
            <a:chExt cx="1154971" cy="1280368"/>
          </a:xfrm>
        </p:grpSpPr>
        <p:sp>
          <p:nvSpPr>
            <p:cNvPr id="230" name="사각형: 둥근 모서리 22">
              <a:extLst>
                <a:ext uri="{FF2B5EF4-FFF2-40B4-BE49-F238E27FC236}">
                  <a16:creationId xmlns:a16="http://schemas.microsoft.com/office/drawing/2014/main" id="{F61A9653-06A1-446B-B127-0A14F4906401}"/>
                </a:ext>
              </a:extLst>
            </p:cNvPr>
            <p:cNvSpPr/>
            <p:nvPr/>
          </p:nvSpPr>
          <p:spPr>
            <a:xfrm>
              <a:off x="5334916" y="3450124"/>
              <a:ext cx="1152525" cy="1152525"/>
            </a:xfrm>
            <a:prstGeom prst="roundRect">
              <a:avLst/>
            </a:pr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31" name="사각형: 둥근 모서리 15">
              <a:extLst>
                <a:ext uri="{FF2B5EF4-FFF2-40B4-BE49-F238E27FC236}">
                  <a16:creationId xmlns:a16="http://schemas.microsoft.com/office/drawing/2014/main" id="{889C5A65-BA56-482F-94FA-773F5171AC62}"/>
                </a:ext>
              </a:extLst>
            </p:cNvPr>
            <p:cNvSpPr/>
            <p:nvPr/>
          </p:nvSpPr>
          <p:spPr>
            <a:xfrm>
              <a:off x="5337362" y="3322281"/>
              <a:ext cx="1152525" cy="115252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232" name="그룹 41">
              <a:extLst>
                <a:ext uri="{FF2B5EF4-FFF2-40B4-BE49-F238E27FC236}">
                  <a16:creationId xmlns:a16="http://schemas.microsoft.com/office/drawing/2014/main" id="{A3D08C07-1A61-466E-A2E5-D057A98F735E}"/>
                </a:ext>
              </a:extLst>
            </p:cNvPr>
            <p:cNvGrpSpPr/>
            <p:nvPr/>
          </p:nvGrpSpPr>
          <p:grpSpPr>
            <a:xfrm>
              <a:off x="5641579" y="3588919"/>
              <a:ext cx="592456" cy="590236"/>
              <a:chOff x="6689726" y="2298700"/>
              <a:chExt cx="847725" cy="844550"/>
            </a:xfrm>
            <a:solidFill>
              <a:schemeClr val="accent2"/>
            </a:solidFill>
          </p:grpSpPr>
          <p:sp>
            <p:nvSpPr>
              <p:cNvPr id="234" name="Freeform 55">
                <a:extLst>
                  <a:ext uri="{FF2B5EF4-FFF2-40B4-BE49-F238E27FC236}">
                    <a16:creationId xmlns:a16="http://schemas.microsoft.com/office/drawing/2014/main" id="{BCA23A65-7BFE-4497-A39C-62D51693A9A4}"/>
                  </a:ext>
                </a:extLst>
              </p:cNvPr>
              <p:cNvSpPr>
                <a:spLocks noEditPoints="1"/>
              </p:cNvSpPr>
              <p:nvPr/>
            </p:nvSpPr>
            <p:spPr bwMode="auto">
              <a:xfrm>
                <a:off x="6689726" y="2435225"/>
                <a:ext cx="739775" cy="542925"/>
              </a:xfrm>
              <a:custGeom>
                <a:avLst/>
                <a:gdLst>
                  <a:gd name="T0" fmla="*/ 182 w 224"/>
                  <a:gd name="T1" fmla="*/ 165 h 165"/>
                  <a:gd name="T2" fmla="*/ 20 w 224"/>
                  <a:gd name="T3" fmla="*/ 165 h 165"/>
                  <a:gd name="T4" fmla="*/ 0 w 224"/>
                  <a:gd name="T5" fmla="*/ 145 h 165"/>
                  <a:gd name="T6" fmla="*/ 0 w 224"/>
                  <a:gd name="T7" fmla="*/ 20 h 165"/>
                  <a:gd name="T8" fmla="*/ 20 w 224"/>
                  <a:gd name="T9" fmla="*/ 0 h 165"/>
                  <a:gd name="T10" fmla="*/ 204 w 224"/>
                  <a:gd name="T11" fmla="*/ 0 h 165"/>
                  <a:gd name="T12" fmla="*/ 214 w 224"/>
                  <a:gd name="T13" fmla="*/ 3 h 165"/>
                  <a:gd name="T14" fmla="*/ 224 w 224"/>
                  <a:gd name="T15" fmla="*/ 20 h 165"/>
                  <a:gd name="T16" fmla="*/ 224 w 224"/>
                  <a:gd name="T17" fmla="*/ 145 h 165"/>
                  <a:gd name="T18" fmla="*/ 222 w 224"/>
                  <a:gd name="T19" fmla="*/ 148 h 165"/>
                  <a:gd name="T20" fmla="*/ 214 w 224"/>
                  <a:gd name="T21" fmla="*/ 151 h 165"/>
                  <a:gd name="T22" fmla="*/ 211 w 224"/>
                  <a:gd name="T23" fmla="*/ 151 h 165"/>
                  <a:gd name="T24" fmla="*/ 180 w 224"/>
                  <a:gd name="T25" fmla="*/ 123 h 165"/>
                  <a:gd name="T26" fmla="*/ 165 w 224"/>
                  <a:gd name="T27" fmla="*/ 138 h 165"/>
                  <a:gd name="T28" fmla="*/ 179 w 224"/>
                  <a:gd name="T29" fmla="*/ 154 h 165"/>
                  <a:gd name="T30" fmla="*/ 184 w 224"/>
                  <a:gd name="T31" fmla="*/ 160 h 165"/>
                  <a:gd name="T32" fmla="*/ 185 w 224"/>
                  <a:gd name="T33" fmla="*/ 163 h 165"/>
                  <a:gd name="T34" fmla="*/ 182 w 224"/>
                  <a:gd name="T35" fmla="*/ 165 h 165"/>
                  <a:gd name="T36" fmla="*/ 20 w 224"/>
                  <a:gd name="T37" fmla="*/ 6 h 165"/>
                  <a:gd name="T38" fmla="*/ 6 w 224"/>
                  <a:gd name="T39" fmla="*/ 20 h 165"/>
                  <a:gd name="T40" fmla="*/ 6 w 224"/>
                  <a:gd name="T41" fmla="*/ 145 h 165"/>
                  <a:gd name="T42" fmla="*/ 20 w 224"/>
                  <a:gd name="T43" fmla="*/ 159 h 165"/>
                  <a:gd name="T44" fmla="*/ 176 w 224"/>
                  <a:gd name="T45" fmla="*/ 159 h 165"/>
                  <a:gd name="T46" fmla="*/ 174 w 224"/>
                  <a:gd name="T47" fmla="*/ 157 h 165"/>
                  <a:gd name="T48" fmla="*/ 159 w 224"/>
                  <a:gd name="T49" fmla="*/ 140 h 165"/>
                  <a:gd name="T50" fmla="*/ 158 w 224"/>
                  <a:gd name="T51" fmla="*/ 137 h 165"/>
                  <a:gd name="T52" fmla="*/ 159 w 224"/>
                  <a:gd name="T53" fmla="*/ 135 h 165"/>
                  <a:gd name="T54" fmla="*/ 177 w 224"/>
                  <a:gd name="T55" fmla="*/ 117 h 165"/>
                  <a:gd name="T56" fmla="*/ 179 w 224"/>
                  <a:gd name="T57" fmla="*/ 116 h 165"/>
                  <a:gd name="T58" fmla="*/ 181 w 224"/>
                  <a:gd name="T59" fmla="*/ 117 h 165"/>
                  <a:gd name="T60" fmla="*/ 214 w 224"/>
                  <a:gd name="T61" fmla="*/ 145 h 165"/>
                  <a:gd name="T62" fmla="*/ 218 w 224"/>
                  <a:gd name="T63" fmla="*/ 144 h 165"/>
                  <a:gd name="T64" fmla="*/ 218 w 224"/>
                  <a:gd name="T65" fmla="*/ 20 h 165"/>
                  <a:gd name="T66" fmla="*/ 211 w 224"/>
                  <a:gd name="T67" fmla="*/ 8 h 165"/>
                  <a:gd name="T68" fmla="*/ 204 w 224"/>
                  <a:gd name="T69" fmla="*/ 6 h 165"/>
                  <a:gd name="T70" fmla="*/ 20 w 224"/>
                  <a:gd name="T71" fmla="*/ 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4" h="165">
                    <a:moveTo>
                      <a:pt x="182" y="165"/>
                    </a:moveTo>
                    <a:cubicBezTo>
                      <a:pt x="20" y="165"/>
                      <a:pt x="20" y="165"/>
                      <a:pt x="20" y="165"/>
                    </a:cubicBezTo>
                    <a:cubicBezTo>
                      <a:pt x="9" y="165"/>
                      <a:pt x="0" y="156"/>
                      <a:pt x="0" y="145"/>
                    </a:cubicBezTo>
                    <a:cubicBezTo>
                      <a:pt x="0" y="20"/>
                      <a:pt x="0" y="20"/>
                      <a:pt x="0" y="20"/>
                    </a:cubicBezTo>
                    <a:cubicBezTo>
                      <a:pt x="0" y="9"/>
                      <a:pt x="9" y="0"/>
                      <a:pt x="20" y="0"/>
                    </a:cubicBezTo>
                    <a:cubicBezTo>
                      <a:pt x="204" y="0"/>
                      <a:pt x="204" y="0"/>
                      <a:pt x="204" y="0"/>
                    </a:cubicBezTo>
                    <a:cubicBezTo>
                      <a:pt x="207" y="0"/>
                      <a:pt x="211" y="1"/>
                      <a:pt x="214" y="3"/>
                    </a:cubicBezTo>
                    <a:cubicBezTo>
                      <a:pt x="220" y="6"/>
                      <a:pt x="224" y="13"/>
                      <a:pt x="224" y="20"/>
                    </a:cubicBezTo>
                    <a:cubicBezTo>
                      <a:pt x="224" y="145"/>
                      <a:pt x="224" y="145"/>
                      <a:pt x="224" y="145"/>
                    </a:cubicBezTo>
                    <a:cubicBezTo>
                      <a:pt x="224" y="147"/>
                      <a:pt x="223" y="148"/>
                      <a:pt x="222" y="148"/>
                    </a:cubicBezTo>
                    <a:cubicBezTo>
                      <a:pt x="214" y="151"/>
                      <a:pt x="214" y="151"/>
                      <a:pt x="214" y="151"/>
                    </a:cubicBezTo>
                    <a:cubicBezTo>
                      <a:pt x="213" y="152"/>
                      <a:pt x="212" y="151"/>
                      <a:pt x="211" y="151"/>
                    </a:cubicBezTo>
                    <a:cubicBezTo>
                      <a:pt x="180" y="123"/>
                      <a:pt x="180" y="123"/>
                      <a:pt x="180" y="123"/>
                    </a:cubicBezTo>
                    <a:cubicBezTo>
                      <a:pt x="176" y="129"/>
                      <a:pt x="171" y="134"/>
                      <a:pt x="165" y="138"/>
                    </a:cubicBezTo>
                    <a:cubicBezTo>
                      <a:pt x="168" y="142"/>
                      <a:pt x="173" y="148"/>
                      <a:pt x="179" y="154"/>
                    </a:cubicBezTo>
                    <a:cubicBezTo>
                      <a:pt x="184" y="160"/>
                      <a:pt x="184" y="160"/>
                      <a:pt x="184" y="160"/>
                    </a:cubicBezTo>
                    <a:cubicBezTo>
                      <a:pt x="185" y="161"/>
                      <a:pt x="185" y="162"/>
                      <a:pt x="185" y="163"/>
                    </a:cubicBezTo>
                    <a:cubicBezTo>
                      <a:pt x="184" y="164"/>
                      <a:pt x="183" y="165"/>
                      <a:pt x="182" y="165"/>
                    </a:cubicBezTo>
                    <a:close/>
                    <a:moveTo>
                      <a:pt x="20" y="6"/>
                    </a:moveTo>
                    <a:cubicBezTo>
                      <a:pt x="12" y="6"/>
                      <a:pt x="6" y="12"/>
                      <a:pt x="6" y="20"/>
                    </a:cubicBezTo>
                    <a:cubicBezTo>
                      <a:pt x="6" y="145"/>
                      <a:pt x="6" y="145"/>
                      <a:pt x="6" y="145"/>
                    </a:cubicBezTo>
                    <a:cubicBezTo>
                      <a:pt x="6" y="153"/>
                      <a:pt x="12" y="159"/>
                      <a:pt x="20" y="159"/>
                    </a:cubicBezTo>
                    <a:cubicBezTo>
                      <a:pt x="176" y="159"/>
                      <a:pt x="176" y="159"/>
                      <a:pt x="176" y="159"/>
                    </a:cubicBezTo>
                    <a:cubicBezTo>
                      <a:pt x="174" y="157"/>
                      <a:pt x="174" y="157"/>
                      <a:pt x="174" y="157"/>
                    </a:cubicBezTo>
                    <a:cubicBezTo>
                      <a:pt x="168" y="150"/>
                      <a:pt x="162" y="143"/>
                      <a:pt x="159" y="140"/>
                    </a:cubicBezTo>
                    <a:cubicBezTo>
                      <a:pt x="158" y="139"/>
                      <a:pt x="158" y="138"/>
                      <a:pt x="158" y="137"/>
                    </a:cubicBezTo>
                    <a:cubicBezTo>
                      <a:pt x="158" y="136"/>
                      <a:pt x="159" y="136"/>
                      <a:pt x="159" y="135"/>
                    </a:cubicBezTo>
                    <a:cubicBezTo>
                      <a:pt x="167" y="131"/>
                      <a:pt x="173" y="125"/>
                      <a:pt x="177" y="117"/>
                    </a:cubicBezTo>
                    <a:cubicBezTo>
                      <a:pt x="178" y="117"/>
                      <a:pt x="178" y="116"/>
                      <a:pt x="179" y="116"/>
                    </a:cubicBezTo>
                    <a:cubicBezTo>
                      <a:pt x="180" y="116"/>
                      <a:pt x="181" y="116"/>
                      <a:pt x="181" y="117"/>
                    </a:cubicBezTo>
                    <a:cubicBezTo>
                      <a:pt x="214" y="145"/>
                      <a:pt x="214" y="145"/>
                      <a:pt x="214" y="145"/>
                    </a:cubicBezTo>
                    <a:cubicBezTo>
                      <a:pt x="218" y="144"/>
                      <a:pt x="218" y="144"/>
                      <a:pt x="218" y="144"/>
                    </a:cubicBezTo>
                    <a:cubicBezTo>
                      <a:pt x="218" y="20"/>
                      <a:pt x="218" y="20"/>
                      <a:pt x="218" y="20"/>
                    </a:cubicBezTo>
                    <a:cubicBezTo>
                      <a:pt x="218" y="15"/>
                      <a:pt x="215" y="10"/>
                      <a:pt x="211" y="8"/>
                    </a:cubicBezTo>
                    <a:cubicBezTo>
                      <a:pt x="209" y="7"/>
                      <a:pt x="206" y="6"/>
                      <a:pt x="204" y="6"/>
                    </a:cubicBez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35" name="Freeform 57">
                <a:extLst>
                  <a:ext uri="{FF2B5EF4-FFF2-40B4-BE49-F238E27FC236}">
                    <a16:creationId xmlns:a16="http://schemas.microsoft.com/office/drawing/2014/main" id="{EF69AC44-A470-411E-A0B3-EDA4133A7C5B}"/>
                  </a:ext>
                </a:extLst>
              </p:cNvPr>
              <p:cNvSpPr>
                <a:spLocks noEditPoints="1"/>
              </p:cNvSpPr>
              <p:nvPr/>
            </p:nvSpPr>
            <p:spPr bwMode="auto">
              <a:xfrm>
                <a:off x="6815138" y="3014663"/>
                <a:ext cx="198438" cy="73025"/>
              </a:xfrm>
              <a:custGeom>
                <a:avLst/>
                <a:gdLst>
                  <a:gd name="T0" fmla="*/ 57 w 60"/>
                  <a:gd name="T1" fmla="*/ 22 h 22"/>
                  <a:gd name="T2" fmla="*/ 3 w 60"/>
                  <a:gd name="T3" fmla="*/ 22 h 22"/>
                  <a:gd name="T4" fmla="*/ 0 w 60"/>
                  <a:gd name="T5" fmla="*/ 21 h 22"/>
                  <a:gd name="T6" fmla="*/ 1 w 60"/>
                  <a:gd name="T7" fmla="*/ 18 h 22"/>
                  <a:gd name="T8" fmla="*/ 13 w 60"/>
                  <a:gd name="T9" fmla="*/ 1 h 22"/>
                  <a:gd name="T10" fmla="*/ 15 w 60"/>
                  <a:gd name="T11" fmla="*/ 0 h 22"/>
                  <a:gd name="T12" fmla="*/ 57 w 60"/>
                  <a:gd name="T13" fmla="*/ 0 h 22"/>
                  <a:gd name="T14" fmla="*/ 60 w 60"/>
                  <a:gd name="T15" fmla="*/ 3 h 22"/>
                  <a:gd name="T16" fmla="*/ 60 w 60"/>
                  <a:gd name="T17" fmla="*/ 20 h 22"/>
                  <a:gd name="T18" fmla="*/ 57 w 60"/>
                  <a:gd name="T19" fmla="*/ 22 h 22"/>
                  <a:gd name="T20" fmla="*/ 9 w 60"/>
                  <a:gd name="T21" fmla="*/ 17 h 22"/>
                  <a:gd name="T22" fmla="*/ 54 w 60"/>
                  <a:gd name="T23" fmla="*/ 17 h 22"/>
                  <a:gd name="T24" fmla="*/ 54 w 60"/>
                  <a:gd name="T25" fmla="*/ 6 h 22"/>
                  <a:gd name="T26" fmla="*/ 17 w 60"/>
                  <a:gd name="T27" fmla="*/ 6 h 22"/>
                  <a:gd name="T28" fmla="*/ 9 w 60"/>
                  <a:gd name="T2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22">
                    <a:moveTo>
                      <a:pt x="57" y="22"/>
                    </a:moveTo>
                    <a:cubicBezTo>
                      <a:pt x="3" y="22"/>
                      <a:pt x="3" y="22"/>
                      <a:pt x="3" y="22"/>
                    </a:cubicBezTo>
                    <a:cubicBezTo>
                      <a:pt x="2" y="22"/>
                      <a:pt x="1" y="22"/>
                      <a:pt x="0" y="21"/>
                    </a:cubicBezTo>
                    <a:cubicBezTo>
                      <a:pt x="0" y="20"/>
                      <a:pt x="0" y="19"/>
                      <a:pt x="1" y="18"/>
                    </a:cubicBezTo>
                    <a:cubicBezTo>
                      <a:pt x="13" y="1"/>
                      <a:pt x="13" y="1"/>
                      <a:pt x="13" y="1"/>
                    </a:cubicBezTo>
                    <a:cubicBezTo>
                      <a:pt x="14" y="0"/>
                      <a:pt x="15" y="0"/>
                      <a:pt x="15" y="0"/>
                    </a:cubicBezTo>
                    <a:cubicBezTo>
                      <a:pt x="57" y="0"/>
                      <a:pt x="57" y="0"/>
                      <a:pt x="57" y="0"/>
                    </a:cubicBezTo>
                    <a:cubicBezTo>
                      <a:pt x="59" y="0"/>
                      <a:pt x="60" y="1"/>
                      <a:pt x="60" y="3"/>
                    </a:cubicBezTo>
                    <a:cubicBezTo>
                      <a:pt x="60" y="20"/>
                      <a:pt x="60" y="20"/>
                      <a:pt x="60" y="20"/>
                    </a:cubicBezTo>
                    <a:cubicBezTo>
                      <a:pt x="60" y="21"/>
                      <a:pt x="59" y="22"/>
                      <a:pt x="57" y="22"/>
                    </a:cubicBezTo>
                    <a:close/>
                    <a:moveTo>
                      <a:pt x="9" y="17"/>
                    </a:moveTo>
                    <a:cubicBezTo>
                      <a:pt x="54" y="17"/>
                      <a:pt x="54" y="17"/>
                      <a:pt x="54" y="17"/>
                    </a:cubicBezTo>
                    <a:cubicBezTo>
                      <a:pt x="54" y="6"/>
                      <a:pt x="54" y="6"/>
                      <a:pt x="54" y="6"/>
                    </a:cubicBezTo>
                    <a:cubicBezTo>
                      <a:pt x="17" y="6"/>
                      <a:pt x="17" y="6"/>
                      <a:pt x="17" y="6"/>
                    </a:cubicBezTo>
                    <a:lnTo>
                      <a:pt x="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36" name="Freeform 58">
                <a:extLst>
                  <a:ext uri="{FF2B5EF4-FFF2-40B4-BE49-F238E27FC236}">
                    <a16:creationId xmlns:a16="http://schemas.microsoft.com/office/drawing/2014/main" id="{490E79BD-0603-4EB1-AB1D-F71CAA19A20D}"/>
                  </a:ext>
                </a:extLst>
              </p:cNvPr>
              <p:cNvSpPr>
                <a:spLocks noEditPoints="1"/>
              </p:cNvSpPr>
              <p:nvPr/>
            </p:nvSpPr>
            <p:spPr bwMode="auto">
              <a:xfrm>
                <a:off x="7105651" y="3014663"/>
                <a:ext cx="198438" cy="73025"/>
              </a:xfrm>
              <a:custGeom>
                <a:avLst/>
                <a:gdLst>
                  <a:gd name="T0" fmla="*/ 57 w 60"/>
                  <a:gd name="T1" fmla="*/ 22 h 22"/>
                  <a:gd name="T2" fmla="*/ 3 w 60"/>
                  <a:gd name="T3" fmla="*/ 22 h 22"/>
                  <a:gd name="T4" fmla="*/ 0 w 60"/>
                  <a:gd name="T5" fmla="*/ 20 h 22"/>
                  <a:gd name="T6" fmla="*/ 0 w 60"/>
                  <a:gd name="T7" fmla="*/ 3 h 22"/>
                  <a:gd name="T8" fmla="*/ 3 w 60"/>
                  <a:gd name="T9" fmla="*/ 0 h 22"/>
                  <a:gd name="T10" fmla="*/ 45 w 60"/>
                  <a:gd name="T11" fmla="*/ 0 h 22"/>
                  <a:gd name="T12" fmla="*/ 47 w 60"/>
                  <a:gd name="T13" fmla="*/ 1 h 22"/>
                  <a:gd name="T14" fmla="*/ 59 w 60"/>
                  <a:gd name="T15" fmla="*/ 18 h 22"/>
                  <a:gd name="T16" fmla="*/ 60 w 60"/>
                  <a:gd name="T17" fmla="*/ 21 h 22"/>
                  <a:gd name="T18" fmla="*/ 57 w 60"/>
                  <a:gd name="T19" fmla="*/ 22 h 22"/>
                  <a:gd name="T20" fmla="*/ 6 w 60"/>
                  <a:gd name="T21" fmla="*/ 17 h 22"/>
                  <a:gd name="T22" fmla="*/ 51 w 60"/>
                  <a:gd name="T23" fmla="*/ 17 h 22"/>
                  <a:gd name="T24" fmla="*/ 43 w 60"/>
                  <a:gd name="T25" fmla="*/ 6 h 22"/>
                  <a:gd name="T26" fmla="*/ 6 w 60"/>
                  <a:gd name="T27" fmla="*/ 6 h 22"/>
                  <a:gd name="T28" fmla="*/ 6 w 60"/>
                  <a:gd name="T2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22">
                    <a:moveTo>
                      <a:pt x="57" y="22"/>
                    </a:moveTo>
                    <a:cubicBezTo>
                      <a:pt x="3" y="22"/>
                      <a:pt x="3" y="22"/>
                      <a:pt x="3" y="22"/>
                    </a:cubicBezTo>
                    <a:cubicBezTo>
                      <a:pt x="1" y="22"/>
                      <a:pt x="0" y="21"/>
                      <a:pt x="0" y="20"/>
                    </a:cubicBezTo>
                    <a:cubicBezTo>
                      <a:pt x="0" y="3"/>
                      <a:pt x="0" y="3"/>
                      <a:pt x="0" y="3"/>
                    </a:cubicBezTo>
                    <a:cubicBezTo>
                      <a:pt x="0" y="1"/>
                      <a:pt x="1" y="0"/>
                      <a:pt x="3" y="0"/>
                    </a:cubicBezTo>
                    <a:cubicBezTo>
                      <a:pt x="45" y="0"/>
                      <a:pt x="45" y="0"/>
                      <a:pt x="45" y="0"/>
                    </a:cubicBezTo>
                    <a:cubicBezTo>
                      <a:pt x="45" y="0"/>
                      <a:pt x="46" y="0"/>
                      <a:pt x="47" y="1"/>
                    </a:cubicBezTo>
                    <a:cubicBezTo>
                      <a:pt x="59" y="18"/>
                      <a:pt x="59" y="18"/>
                      <a:pt x="59" y="18"/>
                    </a:cubicBezTo>
                    <a:cubicBezTo>
                      <a:pt x="60" y="19"/>
                      <a:pt x="60" y="20"/>
                      <a:pt x="60" y="21"/>
                    </a:cubicBezTo>
                    <a:cubicBezTo>
                      <a:pt x="59" y="22"/>
                      <a:pt x="58" y="22"/>
                      <a:pt x="57" y="22"/>
                    </a:cubicBezTo>
                    <a:close/>
                    <a:moveTo>
                      <a:pt x="6" y="17"/>
                    </a:moveTo>
                    <a:cubicBezTo>
                      <a:pt x="51" y="17"/>
                      <a:pt x="51" y="17"/>
                      <a:pt x="51" y="17"/>
                    </a:cubicBezTo>
                    <a:cubicBezTo>
                      <a:pt x="43" y="6"/>
                      <a:pt x="43" y="6"/>
                      <a:pt x="43" y="6"/>
                    </a:cubicBezTo>
                    <a:cubicBezTo>
                      <a:pt x="6" y="6"/>
                      <a:pt x="6" y="6"/>
                      <a:pt x="6" y="6"/>
                    </a:cubicBezTo>
                    <a:lnTo>
                      <a:pt x="6"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37" name="Freeform 59">
                <a:extLst>
                  <a:ext uri="{FF2B5EF4-FFF2-40B4-BE49-F238E27FC236}">
                    <a16:creationId xmlns:a16="http://schemas.microsoft.com/office/drawing/2014/main" id="{FF5054DE-BC8C-47B9-9E86-F012E104166E}"/>
                  </a:ext>
                </a:extLst>
              </p:cNvPr>
              <p:cNvSpPr>
                <a:spLocks noEditPoints="1"/>
              </p:cNvSpPr>
              <p:nvPr/>
            </p:nvSpPr>
            <p:spPr bwMode="auto">
              <a:xfrm>
                <a:off x="6815138" y="3070225"/>
                <a:ext cx="488950" cy="73025"/>
              </a:xfrm>
              <a:custGeom>
                <a:avLst/>
                <a:gdLst>
                  <a:gd name="T0" fmla="*/ 145 w 148"/>
                  <a:gd name="T1" fmla="*/ 22 h 22"/>
                  <a:gd name="T2" fmla="*/ 3 w 148"/>
                  <a:gd name="T3" fmla="*/ 22 h 22"/>
                  <a:gd name="T4" fmla="*/ 0 w 148"/>
                  <a:gd name="T5" fmla="*/ 19 h 22"/>
                  <a:gd name="T6" fmla="*/ 0 w 148"/>
                  <a:gd name="T7" fmla="*/ 3 h 22"/>
                  <a:gd name="T8" fmla="*/ 3 w 148"/>
                  <a:gd name="T9" fmla="*/ 0 h 22"/>
                  <a:gd name="T10" fmla="*/ 145 w 148"/>
                  <a:gd name="T11" fmla="*/ 0 h 22"/>
                  <a:gd name="T12" fmla="*/ 148 w 148"/>
                  <a:gd name="T13" fmla="*/ 3 h 22"/>
                  <a:gd name="T14" fmla="*/ 148 w 148"/>
                  <a:gd name="T15" fmla="*/ 19 h 22"/>
                  <a:gd name="T16" fmla="*/ 145 w 148"/>
                  <a:gd name="T17" fmla="*/ 22 h 22"/>
                  <a:gd name="T18" fmla="*/ 6 w 148"/>
                  <a:gd name="T19" fmla="*/ 16 h 22"/>
                  <a:gd name="T20" fmla="*/ 142 w 148"/>
                  <a:gd name="T21" fmla="*/ 16 h 22"/>
                  <a:gd name="T22" fmla="*/ 142 w 148"/>
                  <a:gd name="T23" fmla="*/ 5 h 22"/>
                  <a:gd name="T24" fmla="*/ 6 w 148"/>
                  <a:gd name="T25" fmla="*/ 5 h 22"/>
                  <a:gd name="T26" fmla="*/ 6 w 148"/>
                  <a:gd name="T2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2">
                    <a:moveTo>
                      <a:pt x="145" y="22"/>
                    </a:moveTo>
                    <a:cubicBezTo>
                      <a:pt x="3" y="22"/>
                      <a:pt x="3" y="22"/>
                      <a:pt x="3" y="22"/>
                    </a:cubicBezTo>
                    <a:cubicBezTo>
                      <a:pt x="1" y="22"/>
                      <a:pt x="0" y="21"/>
                      <a:pt x="0" y="19"/>
                    </a:cubicBezTo>
                    <a:cubicBezTo>
                      <a:pt x="0" y="3"/>
                      <a:pt x="0" y="3"/>
                      <a:pt x="0" y="3"/>
                    </a:cubicBezTo>
                    <a:cubicBezTo>
                      <a:pt x="0" y="1"/>
                      <a:pt x="1" y="0"/>
                      <a:pt x="3" y="0"/>
                    </a:cubicBezTo>
                    <a:cubicBezTo>
                      <a:pt x="145" y="0"/>
                      <a:pt x="145" y="0"/>
                      <a:pt x="145" y="0"/>
                    </a:cubicBezTo>
                    <a:cubicBezTo>
                      <a:pt x="147" y="0"/>
                      <a:pt x="148" y="1"/>
                      <a:pt x="148" y="3"/>
                    </a:cubicBezTo>
                    <a:cubicBezTo>
                      <a:pt x="148" y="19"/>
                      <a:pt x="148" y="19"/>
                      <a:pt x="148" y="19"/>
                    </a:cubicBezTo>
                    <a:cubicBezTo>
                      <a:pt x="148" y="21"/>
                      <a:pt x="147" y="22"/>
                      <a:pt x="145" y="22"/>
                    </a:cubicBezTo>
                    <a:close/>
                    <a:moveTo>
                      <a:pt x="6" y="16"/>
                    </a:moveTo>
                    <a:cubicBezTo>
                      <a:pt x="142" y="16"/>
                      <a:pt x="142" y="16"/>
                      <a:pt x="142" y="16"/>
                    </a:cubicBezTo>
                    <a:cubicBezTo>
                      <a:pt x="142" y="5"/>
                      <a:pt x="142" y="5"/>
                      <a:pt x="142" y="5"/>
                    </a:cubicBezTo>
                    <a:cubicBezTo>
                      <a:pt x="6" y="5"/>
                      <a:pt x="6" y="5"/>
                      <a:pt x="6" y="5"/>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38" name="Freeform 60">
                <a:extLst>
                  <a:ext uri="{FF2B5EF4-FFF2-40B4-BE49-F238E27FC236}">
                    <a16:creationId xmlns:a16="http://schemas.microsoft.com/office/drawing/2014/main" id="{042B7CC0-4923-44CD-835F-2C6A1D14314A}"/>
                  </a:ext>
                </a:extLst>
              </p:cNvPr>
              <p:cNvSpPr>
                <a:spLocks noEditPoints="1"/>
              </p:cNvSpPr>
              <p:nvPr/>
            </p:nvSpPr>
            <p:spPr bwMode="auto">
              <a:xfrm>
                <a:off x="6992938" y="2959100"/>
                <a:ext cx="131763" cy="128588"/>
              </a:xfrm>
              <a:custGeom>
                <a:avLst/>
                <a:gdLst>
                  <a:gd name="T0" fmla="*/ 37 w 40"/>
                  <a:gd name="T1" fmla="*/ 39 h 39"/>
                  <a:gd name="T2" fmla="*/ 3 w 40"/>
                  <a:gd name="T3" fmla="*/ 39 h 39"/>
                  <a:gd name="T4" fmla="*/ 0 w 40"/>
                  <a:gd name="T5" fmla="*/ 37 h 39"/>
                  <a:gd name="T6" fmla="*/ 0 w 40"/>
                  <a:gd name="T7" fmla="*/ 3 h 39"/>
                  <a:gd name="T8" fmla="*/ 3 w 40"/>
                  <a:gd name="T9" fmla="*/ 0 h 39"/>
                  <a:gd name="T10" fmla="*/ 37 w 40"/>
                  <a:gd name="T11" fmla="*/ 0 h 39"/>
                  <a:gd name="T12" fmla="*/ 40 w 40"/>
                  <a:gd name="T13" fmla="*/ 3 h 39"/>
                  <a:gd name="T14" fmla="*/ 40 w 40"/>
                  <a:gd name="T15" fmla="*/ 37 h 39"/>
                  <a:gd name="T16" fmla="*/ 37 w 40"/>
                  <a:gd name="T17" fmla="*/ 39 h 39"/>
                  <a:gd name="T18" fmla="*/ 6 w 40"/>
                  <a:gd name="T19" fmla="*/ 34 h 39"/>
                  <a:gd name="T20" fmla="*/ 34 w 40"/>
                  <a:gd name="T21" fmla="*/ 34 h 39"/>
                  <a:gd name="T22" fmla="*/ 34 w 40"/>
                  <a:gd name="T23" fmla="*/ 6 h 39"/>
                  <a:gd name="T24" fmla="*/ 6 w 40"/>
                  <a:gd name="T25" fmla="*/ 6 h 39"/>
                  <a:gd name="T26" fmla="*/ 6 w 40"/>
                  <a:gd name="T27"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9">
                    <a:moveTo>
                      <a:pt x="37" y="39"/>
                    </a:moveTo>
                    <a:cubicBezTo>
                      <a:pt x="3" y="39"/>
                      <a:pt x="3" y="39"/>
                      <a:pt x="3" y="39"/>
                    </a:cubicBezTo>
                    <a:cubicBezTo>
                      <a:pt x="2" y="39"/>
                      <a:pt x="0" y="38"/>
                      <a:pt x="0" y="37"/>
                    </a:cubicBezTo>
                    <a:cubicBezTo>
                      <a:pt x="0" y="3"/>
                      <a:pt x="0" y="3"/>
                      <a:pt x="0" y="3"/>
                    </a:cubicBezTo>
                    <a:cubicBezTo>
                      <a:pt x="0" y="2"/>
                      <a:pt x="2" y="0"/>
                      <a:pt x="3" y="0"/>
                    </a:cubicBezTo>
                    <a:cubicBezTo>
                      <a:pt x="37" y="0"/>
                      <a:pt x="37" y="0"/>
                      <a:pt x="37" y="0"/>
                    </a:cubicBezTo>
                    <a:cubicBezTo>
                      <a:pt x="38" y="0"/>
                      <a:pt x="40" y="2"/>
                      <a:pt x="40" y="3"/>
                    </a:cubicBezTo>
                    <a:cubicBezTo>
                      <a:pt x="40" y="37"/>
                      <a:pt x="40" y="37"/>
                      <a:pt x="40" y="37"/>
                    </a:cubicBezTo>
                    <a:cubicBezTo>
                      <a:pt x="40" y="38"/>
                      <a:pt x="38" y="39"/>
                      <a:pt x="37" y="39"/>
                    </a:cubicBezTo>
                    <a:close/>
                    <a:moveTo>
                      <a:pt x="6" y="34"/>
                    </a:moveTo>
                    <a:cubicBezTo>
                      <a:pt x="34" y="34"/>
                      <a:pt x="34" y="34"/>
                      <a:pt x="34" y="34"/>
                    </a:cubicBezTo>
                    <a:cubicBezTo>
                      <a:pt x="34" y="6"/>
                      <a:pt x="34" y="6"/>
                      <a:pt x="34" y="6"/>
                    </a:cubicBezTo>
                    <a:cubicBezTo>
                      <a:pt x="6" y="6"/>
                      <a:pt x="6" y="6"/>
                      <a:pt x="6" y="6"/>
                    </a:cubicBezTo>
                    <a:lnTo>
                      <a:pt x="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39" name="Freeform 61">
                <a:extLst>
                  <a:ext uri="{FF2B5EF4-FFF2-40B4-BE49-F238E27FC236}">
                    <a16:creationId xmlns:a16="http://schemas.microsoft.com/office/drawing/2014/main" id="{6389C00A-53F7-406F-ACA1-060DF4E3CE7A}"/>
                  </a:ext>
                </a:extLst>
              </p:cNvPr>
              <p:cNvSpPr>
                <a:spLocks noEditPoints="1"/>
              </p:cNvSpPr>
              <p:nvPr/>
            </p:nvSpPr>
            <p:spPr bwMode="auto">
              <a:xfrm>
                <a:off x="6940551" y="2546350"/>
                <a:ext cx="376238" cy="376238"/>
              </a:xfrm>
              <a:custGeom>
                <a:avLst/>
                <a:gdLst>
                  <a:gd name="T0" fmla="*/ 57 w 114"/>
                  <a:gd name="T1" fmla="*/ 114 h 114"/>
                  <a:gd name="T2" fmla="*/ 16 w 114"/>
                  <a:gd name="T3" fmla="*/ 97 h 114"/>
                  <a:gd name="T4" fmla="*/ 0 w 114"/>
                  <a:gd name="T5" fmla="*/ 57 h 114"/>
                  <a:gd name="T6" fmla="*/ 57 w 114"/>
                  <a:gd name="T7" fmla="*/ 0 h 114"/>
                  <a:gd name="T8" fmla="*/ 96 w 114"/>
                  <a:gd name="T9" fmla="*/ 15 h 114"/>
                  <a:gd name="T10" fmla="*/ 114 w 114"/>
                  <a:gd name="T11" fmla="*/ 57 h 114"/>
                  <a:gd name="T12" fmla="*/ 106 w 114"/>
                  <a:gd name="T13" fmla="*/ 86 h 114"/>
                  <a:gd name="T14" fmla="*/ 98 w 114"/>
                  <a:gd name="T15" fmla="*/ 97 h 114"/>
                  <a:gd name="T16" fmla="*/ 86 w 114"/>
                  <a:gd name="T17" fmla="*/ 106 h 114"/>
                  <a:gd name="T18" fmla="*/ 57 w 114"/>
                  <a:gd name="T19" fmla="*/ 114 h 114"/>
                  <a:gd name="T20" fmla="*/ 57 w 114"/>
                  <a:gd name="T21" fmla="*/ 5 h 114"/>
                  <a:gd name="T22" fmla="*/ 5 w 114"/>
                  <a:gd name="T23" fmla="*/ 57 h 114"/>
                  <a:gd name="T24" fmla="*/ 20 w 114"/>
                  <a:gd name="T25" fmla="*/ 93 h 114"/>
                  <a:gd name="T26" fmla="*/ 57 w 114"/>
                  <a:gd name="T27" fmla="*/ 109 h 114"/>
                  <a:gd name="T28" fmla="*/ 83 w 114"/>
                  <a:gd name="T29" fmla="*/ 101 h 114"/>
                  <a:gd name="T30" fmla="*/ 94 w 114"/>
                  <a:gd name="T31" fmla="*/ 93 h 114"/>
                  <a:gd name="T32" fmla="*/ 101 w 114"/>
                  <a:gd name="T33" fmla="*/ 83 h 114"/>
                  <a:gd name="T34" fmla="*/ 108 w 114"/>
                  <a:gd name="T35" fmla="*/ 57 h 114"/>
                  <a:gd name="T36" fmla="*/ 92 w 114"/>
                  <a:gd name="T37" fmla="*/ 19 h 114"/>
                  <a:gd name="T38" fmla="*/ 57 w 114"/>
                  <a:gd name="T39" fmla="*/ 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114">
                    <a:moveTo>
                      <a:pt x="57" y="114"/>
                    </a:moveTo>
                    <a:cubicBezTo>
                      <a:pt x="41" y="114"/>
                      <a:pt x="26" y="108"/>
                      <a:pt x="16" y="97"/>
                    </a:cubicBezTo>
                    <a:cubicBezTo>
                      <a:pt x="5" y="86"/>
                      <a:pt x="0" y="72"/>
                      <a:pt x="0" y="57"/>
                    </a:cubicBezTo>
                    <a:cubicBezTo>
                      <a:pt x="0" y="25"/>
                      <a:pt x="25" y="0"/>
                      <a:pt x="57" y="0"/>
                    </a:cubicBezTo>
                    <a:cubicBezTo>
                      <a:pt x="71" y="0"/>
                      <a:pt x="85" y="5"/>
                      <a:pt x="96" y="15"/>
                    </a:cubicBezTo>
                    <a:cubicBezTo>
                      <a:pt x="108" y="26"/>
                      <a:pt x="114" y="41"/>
                      <a:pt x="114" y="57"/>
                    </a:cubicBezTo>
                    <a:cubicBezTo>
                      <a:pt x="114" y="67"/>
                      <a:pt x="111" y="78"/>
                      <a:pt x="106" y="86"/>
                    </a:cubicBezTo>
                    <a:cubicBezTo>
                      <a:pt x="104" y="90"/>
                      <a:pt x="101" y="93"/>
                      <a:pt x="98" y="97"/>
                    </a:cubicBezTo>
                    <a:cubicBezTo>
                      <a:pt x="95" y="100"/>
                      <a:pt x="91" y="104"/>
                      <a:pt x="86" y="106"/>
                    </a:cubicBezTo>
                    <a:cubicBezTo>
                      <a:pt x="77" y="111"/>
                      <a:pt x="67" y="114"/>
                      <a:pt x="57" y="114"/>
                    </a:cubicBezTo>
                    <a:close/>
                    <a:moveTo>
                      <a:pt x="57" y="5"/>
                    </a:moveTo>
                    <a:cubicBezTo>
                      <a:pt x="28" y="5"/>
                      <a:pt x="5" y="29"/>
                      <a:pt x="5" y="57"/>
                    </a:cubicBezTo>
                    <a:cubicBezTo>
                      <a:pt x="5" y="70"/>
                      <a:pt x="10" y="83"/>
                      <a:pt x="20" y="93"/>
                    </a:cubicBezTo>
                    <a:cubicBezTo>
                      <a:pt x="30" y="103"/>
                      <a:pt x="43" y="109"/>
                      <a:pt x="57" y="109"/>
                    </a:cubicBezTo>
                    <a:cubicBezTo>
                      <a:pt x="66" y="109"/>
                      <a:pt x="75" y="106"/>
                      <a:pt x="83" y="101"/>
                    </a:cubicBezTo>
                    <a:cubicBezTo>
                      <a:pt x="87" y="99"/>
                      <a:pt x="91" y="96"/>
                      <a:pt x="94" y="93"/>
                    </a:cubicBezTo>
                    <a:cubicBezTo>
                      <a:pt x="97" y="90"/>
                      <a:pt x="99" y="87"/>
                      <a:pt x="101" y="83"/>
                    </a:cubicBezTo>
                    <a:cubicBezTo>
                      <a:pt x="106" y="75"/>
                      <a:pt x="108" y="66"/>
                      <a:pt x="108" y="57"/>
                    </a:cubicBezTo>
                    <a:cubicBezTo>
                      <a:pt x="108" y="42"/>
                      <a:pt x="103" y="29"/>
                      <a:pt x="92" y="19"/>
                    </a:cubicBezTo>
                    <a:cubicBezTo>
                      <a:pt x="82" y="10"/>
                      <a:pt x="70" y="5"/>
                      <a:pt x="5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0" name="Freeform 62">
                <a:extLst>
                  <a:ext uri="{FF2B5EF4-FFF2-40B4-BE49-F238E27FC236}">
                    <a16:creationId xmlns:a16="http://schemas.microsoft.com/office/drawing/2014/main" id="{3763FA1F-5E51-415C-BD44-06241FD64FF0}"/>
                  </a:ext>
                </a:extLst>
              </p:cNvPr>
              <p:cNvSpPr>
                <a:spLocks noEditPoints="1"/>
              </p:cNvSpPr>
              <p:nvPr/>
            </p:nvSpPr>
            <p:spPr bwMode="auto">
              <a:xfrm>
                <a:off x="6992938" y="2601913"/>
                <a:ext cx="268288" cy="265113"/>
              </a:xfrm>
              <a:custGeom>
                <a:avLst/>
                <a:gdLst>
                  <a:gd name="T0" fmla="*/ 41 w 81"/>
                  <a:gd name="T1" fmla="*/ 80 h 80"/>
                  <a:gd name="T2" fmla="*/ 0 w 81"/>
                  <a:gd name="T3" fmla="*/ 40 h 80"/>
                  <a:gd name="T4" fmla="*/ 41 w 81"/>
                  <a:gd name="T5" fmla="*/ 0 h 80"/>
                  <a:gd name="T6" fmla="*/ 68 w 81"/>
                  <a:gd name="T7" fmla="*/ 10 h 80"/>
                  <a:gd name="T8" fmla="*/ 81 w 81"/>
                  <a:gd name="T9" fmla="*/ 40 h 80"/>
                  <a:gd name="T10" fmla="*/ 41 w 81"/>
                  <a:gd name="T11" fmla="*/ 80 h 80"/>
                  <a:gd name="T12" fmla="*/ 41 w 81"/>
                  <a:gd name="T13" fmla="*/ 5 h 80"/>
                  <a:gd name="T14" fmla="*/ 6 w 81"/>
                  <a:gd name="T15" fmla="*/ 40 h 80"/>
                  <a:gd name="T16" fmla="*/ 41 w 81"/>
                  <a:gd name="T17" fmla="*/ 75 h 80"/>
                  <a:gd name="T18" fmla="*/ 76 w 81"/>
                  <a:gd name="T19" fmla="*/ 40 h 80"/>
                  <a:gd name="T20" fmla="*/ 65 w 81"/>
                  <a:gd name="T21" fmla="*/ 14 h 80"/>
                  <a:gd name="T22" fmla="*/ 65 w 81"/>
                  <a:gd name="T23" fmla="*/ 14 h 80"/>
                  <a:gd name="T24" fmla="*/ 41 w 81"/>
                  <a:gd name="T2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0">
                    <a:moveTo>
                      <a:pt x="41" y="80"/>
                    </a:moveTo>
                    <a:cubicBezTo>
                      <a:pt x="19" y="80"/>
                      <a:pt x="0" y="62"/>
                      <a:pt x="0" y="40"/>
                    </a:cubicBezTo>
                    <a:cubicBezTo>
                      <a:pt x="0" y="18"/>
                      <a:pt x="19" y="0"/>
                      <a:pt x="41" y="0"/>
                    </a:cubicBezTo>
                    <a:cubicBezTo>
                      <a:pt x="51" y="0"/>
                      <a:pt x="61" y="3"/>
                      <a:pt x="68" y="10"/>
                    </a:cubicBezTo>
                    <a:cubicBezTo>
                      <a:pt x="77" y="18"/>
                      <a:pt x="81" y="29"/>
                      <a:pt x="81" y="40"/>
                    </a:cubicBezTo>
                    <a:cubicBezTo>
                      <a:pt x="81" y="62"/>
                      <a:pt x="63" y="80"/>
                      <a:pt x="41" y="80"/>
                    </a:cubicBezTo>
                    <a:close/>
                    <a:moveTo>
                      <a:pt x="41" y="5"/>
                    </a:moveTo>
                    <a:cubicBezTo>
                      <a:pt x="22" y="5"/>
                      <a:pt x="6" y="21"/>
                      <a:pt x="6" y="40"/>
                    </a:cubicBezTo>
                    <a:cubicBezTo>
                      <a:pt x="6" y="59"/>
                      <a:pt x="22" y="75"/>
                      <a:pt x="41" y="75"/>
                    </a:cubicBezTo>
                    <a:cubicBezTo>
                      <a:pt x="60" y="75"/>
                      <a:pt x="76" y="59"/>
                      <a:pt x="76" y="40"/>
                    </a:cubicBezTo>
                    <a:cubicBezTo>
                      <a:pt x="76" y="30"/>
                      <a:pt x="72" y="21"/>
                      <a:pt x="65" y="14"/>
                    </a:cubicBezTo>
                    <a:cubicBezTo>
                      <a:pt x="65" y="14"/>
                      <a:pt x="65" y="14"/>
                      <a:pt x="65" y="14"/>
                    </a:cubicBezTo>
                    <a:cubicBezTo>
                      <a:pt x="58" y="9"/>
                      <a:pt x="50" y="5"/>
                      <a:pt x="4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1" name="Freeform 63">
                <a:extLst>
                  <a:ext uri="{FF2B5EF4-FFF2-40B4-BE49-F238E27FC236}">
                    <a16:creationId xmlns:a16="http://schemas.microsoft.com/office/drawing/2014/main" id="{82538993-B0CC-42F4-B526-91DCA8870ECF}"/>
                  </a:ext>
                </a:extLst>
              </p:cNvPr>
              <p:cNvSpPr>
                <a:spLocks noEditPoints="1"/>
              </p:cNvSpPr>
              <p:nvPr/>
            </p:nvSpPr>
            <p:spPr bwMode="auto">
              <a:xfrm>
                <a:off x="6745288" y="2490788"/>
                <a:ext cx="627063" cy="376238"/>
              </a:xfrm>
              <a:custGeom>
                <a:avLst/>
                <a:gdLst>
                  <a:gd name="T0" fmla="*/ 183 w 190"/>
                  <a:gd name="T1" fmla="*/ 114 h 114"/>
                  <a:gd name="T2" fmla="*/ 174 w 190"/>
                  <a:gd name="T3" fmla="*/ 114 h 114"/>
                  <a:gd name="T4" fmla="*/ 172 w 190"/>
                  <a:gd name="T5" fmla="*/ 114 h 114"/>
                  <a:gd name="T6" fmla="*/ 161 w 190"/>
                  <a:gd name="T7" fmla="*/ 104 h 114"/>
                  <a:gd name="T8" fmla="*/ 160 w 190"/>
                  <a:gd name="T9" fmla="*/ 100 h 114"/>
                  <a:gd name="T10" fmla="*/ 167 w 190"/>
                  <a:gd name="T11" fmla="*/ 74 h 114"/>
                  <a:gd name="T12" fmla="*/ 151 w 190"/>
                  <a:gd name="T13" fmla="*/ 36 h 114"/>
                  <a:gd name="T14" fmla="*/ 116 w 190"/>
                  <a:gd name="T15" fmla="*/ 22 h 114"/>
                  <a:gd name="T16" fmla="*/ 64 w 190"/>
                  <a:gd name="T17" fmla="*/ 74 h 114"/>
                  <a:gd name="T18" fmla="*/ 79 w 190"/>
                  <a:gd name="T19" fmla="*/ 110 h 114"/>
                  <a:gd name="T20" fmla="*/ 79 w 190"/>
                  <a:gd name="T21" fmla="*/ 113 h 114"/>
                  <a:gd name="T22" fmla="*/ 77 w 190"/>
                  <a:gd name="T23" fmla="*/ 114 h 114"/>
                  <a:gd name="T24" fmla="*/ 7 w 190"/>
                  <a:gd name="T25" fmla="*/ 114 h 114"/>
                  <a:gd name="T26" fmla="*/ 0 w 190"/>
                  <a:gd name="T27" fmla="*/ 107 h 114"/>
                  <a:gd name="T28" fmla="*/ 0 w 190"/>
                  <a:gd name="T29" fmla="*/ 7 h 114"/>
                  <a:gd name="T30" fmla="*/ 7 w 190"/>
                  <a:gd name="T31" fmla="*/ 0 h 114"/>
                  <a:gd name="T32" fmla="*/ 183 w 190"/>
                  <a:gd name="T33" fmla="*/ 0 h 114"/>
                  <a:gd name="T34" fmla="*/ 190 w 190"/>
                  <a:gd name="T35" fmla="*/ 7 h 114"/>
                  <a:gd name="T36" fmla="*/ 190 w 190"/>
                  <a:gd name="T37" fmla="*/ 107 h 114"/>
                  <a:gd name="T38" fmla="*/ 183 w 190"/>
                  <a:gd name="T39" fmla="*/ 114 h 114"/>
                  <a:gd name="T40" fmla="*/ 175 w 190"/>
                  <a:gd name="T41" fmla="*/ 109 h 114"/>
                  <a:gd name="T42" fmla="*/ 183 w 190"/>
                  <a:gd name="T43" fmla="*/ 109 h 114"/>
                  <a:gd name="T44" fmla="*/ 184 w 190"/>
                  <a:gd name="T45" fmla="*/ 107 h 114"/>
                  <a:gd name="T46" fmla="*/ 184 w 190"/>
                  <a:gd name="T47" fmla="*/ 7 h 114"/>
                  <a:gd name="T48" fmla="*/ 183 w 190"/>
                  <a:gd name="T49" fmla="*/ 6 h 114"/>
                  <a:gd name="T50" fmla="*/ 7 w 190"/>
                  <a:gd name="T51" fmla="*/ 6 h 114"/>
                  <a:gd name="T52" fmla="*/ 6 w 190"/>
                  <a:gd name="T53" fmla="*/ 7 h 114"/>
                  <a:gd name="T54" fmla="*/ 6 w 190"/>
                  <a:gd name="T55" fmla="*/ 107 h 114"/>
                  <a:gd name="T56" fmla="*/ 7 w 190"/>
                  <a:gd name="T57" fmla="*/ 109 h 114"/>
                  <a:gd name="T58" fmla="*/ 70 w 190"/>
                  <a:gd name="T59" fmla="*/ 109 h 114"/>
                  <a:gd name="T60" fmla="*/ 59 w 190"/>
                  <a:gd name="T61" fmla="*/ 74 h 114"/>
                  <a:gd name="T62" fmla="*/ 116 w 190"/>
                  <a:gd name="T63" fmla="*/ 17 h 114"/>
                  <a:gd name="T64" fmla="*/ 155 w 190"/>
                  <a:gd name="T65" fmla="*/ 32 h 114"/>
                  <a:gd name="T66" fmla="*/ 173 w 190"/>
                  <a:gd name="T67" fmla="*/ 74 h 114"/>
                  <a:gd name="T68" fmla="*/ 166 w 190"/>
                  <a:gd name="T69" fmla="*/ 101 h 114"/>
                  <a:gd name="T70" fmla="*/ 175 w 190"/>
                  <a:gd name="T71" fmla="*/ 10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0" h="114">
                    <a:moveTo>
                      <a:pt x="183" y="114"/>
                    </a:moveTo>
                    <a:cubicBezTo>
                      <a:pt x="174" y="114"/>
                      <a:pt x="174" y="114"/>
                      <a:pt x="174" y="114"/>
                    </a:cubicBezTo>
                    <a:cubicBezTo>
                      <a:pt x="173" y="114"/>
                      <a:pt x="172" y="114"/>
                      <a:pt x="172" y="114"/>
                    </a:cubicBezTo>
                    <a:cubicBezTo>
                      <a:pt x="161" y="104"/>
                      <a:pt x="161" y="104"/>
                      <a:pt x="161" y="104"/>
                    </a:cubicBezTo>
                    <a:cubicBezTo>
                      <a:pt x="160" y="103"/>
                      <a:pt x="159" y="102"/>
                      <a:pt x="160" y="100"/>
                    </a:cubicBezTo>
                    <a:cubicBezTo>
                      <a:pt x="165" y="92"/>
                      <a:pt x="167" y="83"/>
                      <a:pt x="167" y="74"/>
                    </a:cubicBezTo>
                    <a:cubicBezTo>
                      <a:pt x="167" y="59"/>
                      <a:pt x="162" y="46"/>
                      <a:pt x="151" y="36"/>
                    </a:cubicBezTo>
                    <a:cubicBezTo>
                      <a:pt x="141" y="27"/>
                      <a:pt x="129" y="22"/>
                      <a:pt x="116" y="22"/>
                    </a:cubicBezTo>
                    <a:cubicBezTo>
                      <a:pt x="87" y="22"/>
                      <a:pt x="64" y="46"/>
                      <a:pt x="64" y="74"/>
                    </a:cubicBezTo>
                    <a:cubicBezTo>
                      <a:pt x="64" y="87"/>
                      <a:pt x="69" y="100"/>
                      <a:pt x="79" y="110"/>
                    </a:cubicBezTo>
                    <a:cubicBezTo>
                      <a:pt x="79" y="111"/>
                      <a:pt x="80" y="112"/>
                      <a:pt x="79" y="113"/>
                    </a:cubicBezTo>
                    <a:cubicBezTo>
                      <a:pt x="79" y="114"/>
                      <a:pt x="78" y="114"/>
                      <a:pt x="77" y="114"/>
                    </a:cubicBezTo>
                    <a:cubicBezTo>
                      <a:pt x="7" y="114"/>
                      <a:pt x="7" y="114"/>
                      <a:pt x="7" y="114"/>
                    </a:cubicBezTo>
                    <a:cubicBezTo>
                      <a:pt x="3" y="114"/>
                      <a:pt x="0" y="111"/>
                      <a:pt x="0" y="107"/>
                    </a:cubicBezTo>
                    <a:cubicBezTo>
                      <a:pt x="0" y="7"/>
                      <a:pt x="0" y="7"/>
                      <a:pt x="0" y="7"/>
                    </a:cubicBezTo>
                    <a:cubicBezTo>
                      <a:pt x="0" y="3"/>
                      <a:pt x="3" y="0"/>
                      <a:pt x="7" y="0"/>
                    </a:cubicBezTo>
                    <a:cubicBezTo>
                      <a:pt x="183" y="0"/>
                      <a:pt x="183" y="0"/>
                      <a:pt x="183" y="0"/>
                    </a:cubicBezTo>
                    <a:cubicBezTo>
                      <a:pt x="187" y="0"/>
                      <a:pt x="190" y="3"/>
                      <a:pt x="190" y="7"/>
                    </a:cubicBezTo>
                    <a:cubicBezTo>
                      <a:pt x="190" y="107"/>
                      <a:pt x="190" y="107"/>
                      <a:pt x="190" y="107"/>
                    </a:cubicBezTo>
                    <a:cubicBezTo>
                      <a:pt x="190" y="111"/>
                      <a:pt x="187" y="114"/>
                      <a:pt x="183" y="114"/>
                    </a:cubicBezTo>
                    <a:close/>
                    <a:moveTo>
                      <a:pt x="175" y="109"/>
                    </a:moveTo>
                    <a:cubicBezTo>
                      <a:pt x="183" y="109"/>
                      <a:pt x="183" y="109"/>
                      <a:pt x="183" y="109"/>
                    </a:cubicBezTo>
                    <a:cubicBezTo>
                      <a:pt x="184" y="109"/>
                      <a:pt x="184" y="108"/>
                      <a:pt x="184" y="107"/>
                    </a:cubicBezTo>
                    <a:cubicBezTo>
                      <a:pt x="184" y="7"/>
                      <a:pt x="184" y="7"/>
                      <a:pt x="184" y="7"/>
                    </a:cubicBezTo>
                    <a:cubicBezTo>
                      <a:pt x="184" y="6"/>
                      <a:pt x="184" y="6"/>
                      <a:pt x="183" y="6"/>
                    </a:cubicBezTo>
                    <a:cubicBezTo>
                      <a:pt x="7" y="6"/>
                      <a:pt x="7" y="6"/>
                      <a:pt x="7" y="6"/>
                    </a:cubicBezTo>
                    <a:cubicBezTo>
                      <a:pt x="6" y="6"/>
                      <a:pt x="6" y="6"/>
                      <a:pt x="6" y="7"/>
                    </a:cubicBezTo>
                    <a:cubicBezTo>
                      <a:pt x="6" y="107"/>
                      <a:pt x="6" y="107"/>
                      <a:pt x="6" y="107"/>
                    </a:cubicBezTo>
                    <a:cubicBezTo>
                      <a:pt x="6" y="108"/>
                      <a:pt x="6" y="109"/>
                      <a:pt x="7" y="109"/>
                    </a:cubicBezTo>
                    <a:cubicBezTo>
                      <a:pt x="70" y="109"/>
                      <a:pt x="70" y="109"/>
                      <a:pt x="70" y="109"/>
                    </a:cubicBezTo>
                    <a:cubicBezTo>
                      <a:pt x="63" y="99"/>
                      <a:pt x="59" y="87"/>
                      <a:pt x="59" y="74"/>
                    </a:cubicBezTo>
                    <a:cubicBezTo>
                      <a:pt x="59" y="42"/>
                      <a:pt x="84" y="17"/>
                      <a:pt x="116" y="17"/>
                    </a:cubicBezTo>
                    <a:cubicBezTo>
                      <a:pt x="130" y="17"/>
                      <a:pt x="144" y="22"/>
                      <a:pt x="155" y="32"/>
                    </a:cubicBezTo>
                    <a:cubicBezTo>
                      <a:pt x="167" y="43"/>
                      <a:pt x="173" y="58"/>
                      <a:pt x="173" y="74"/>
                    </a:cubicBezTo>
                    <a:cubicBezTo>
                      <a:pt x="173" y="84"/>
                      <a:pt x="171" y="93"/>
                      <a:pt x="166" y="101"/>
                    </a:cubicBezTo>
                    <a:lnTo>
                      <a:pt x="175"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2" name="Freeform 71">
                <a:extLst>
                  <a:ext uri="{FF2B5EF4-FFF2-40B4-BE49-F238E27FC236}">
                    <a16:creationId xmlns:a16="http://schemas.microsoft.com/office/drawing/2014/main" id="{84A49C46-7DDF-49F0-973C-F7CB32CEF62D}"/>
                  </a:ext>
                </a:extLst>
              </p:cNvPr>
              <p:cNvSpPr>
                <a:spLocks noEditPoints="1"/>
              </p:cNvSpPr>
              <p:nvPr/>
            </p:nvSpPr>
            <p:spPr bwMode="auto">
              <a:xfrm>
                <a:off x="7210426" y="2816225"/>
                <a:ext cx="258763" cy="257175"/>
              </a:xfrm>
              <a:custGeom>
                <a:avLst/>
                <a:gdLst>
                  <a:gd name="T0" fmla="*/ 58 w 78"/>
                  <a:gd name="T1" fmla="*/ 78 h 78"/>
                  <a:gd name="T2" fmla="*/ 43 w 78"/>
                  <a:gd name="T3" fmla="*/ 71 h 78"/>
                  <a:gd name="T4" fmla="*/ 40 w 78"/>
                  <a:gd name="T5" fmla="*/ 68 h 78"/>
                  <a:gd name="T6" fmla="*/ 22 w 78"/>
                  <a:gd name="T7" fmla="*/ 48 h 78"/>
                  <a:gd name="T8" fmla="*/ 16 w 78"/>
                  <a:gd name="T9" fmla="*/ 41 h 78"/>
                  <a:gd name="T10" fmla="*/ 1 w 78"/>
                  <a:gd name="T11" fmla="*/ 24 h 78"/>
                  <a:gd name="T12" fmla="*/ 0 w 78"/>
                  <a:gd name="T13" fmla="*/ 21 h 78"/>
                  <a:gd name="T14" fmla="*/ 1 w 78"/>
                  <a:gd name="T15" fmla="*/ 19 h 78"/>
                  <a:gd name="T16" fmla="*/ 12 w 78"/>
                  <a:gd name="T17" fmla="*/ 11 h 78"/>
                  <a:gd name="T18" fmla="*/ 16 w 78"/>
                  <a:gd name="T19" fmla="*/ 6 h 78"/>
                  <a:gd name="T20" fmla="*/ 18 w 78"/>
                  <a:gd name="T21" fmla="*/ 8 h 78"/>
                  <a:gd name="T22" fmla="*/ 16 w 78"/>
                  <a:gd name="T23" fmla="*/ 6 h 78"/>
                  <a:gd name="T24" fmla="*/ 18 w 78"/>
                  <a:gd name="T25" fmla="*/ 3 h 78"/>
                  <a:gd name="T26" fmla="*/ 19 w 78"/>
                  <a:gd name="T27" fmla="*/ 1 h 78"/>
                  <a:gd name="T28" fmla="*/ 21 w 78"/>
                  <a:gd name="T29" fmla="*/ 0 h 78"/>
                  <a:gd name="T30" fmla="*/ 23 w 78"/>
                  <a:gd name="T31" fmla="*/ 1 h 78"/>
                  <a:gd name="T32" fmla="*/ 71 w 78"/>
                  <a:gd name="T33" fmla="*/ 43 h 78"/>
                  <a:gd name="T34" fmla="*/ 78 w 78"/>
                  <a:gd name="T35" fmla="*/ 58 h 78"/>
                  <a:gd name="T36" fmla="*/ 72 w 78"/>
                  <a:gd name="T37" fmla="*/ 72 h 78"/>
                  <a:gd name="T38" fmla="*/ 58 w 78"/>
                  <a:gd name="T39" fmla="*/ 78 h 78"/>
                  <a:gd name="T40" fmla="*/ 7 w 78"/>
                  <a:gd name="T41" fmla="*/ 22 h 78"/>
                  <a:gd name="T42" fmla="*/ 21 w 78"/>
                  <a:gd name="T43" fmla="*/ 38 h 78"/>
                  <a:gd name="T44" fmla="*/ 26 w 78"/>
                  <a:gd name="T45" fmla="*/ 44 h 78"/>
                  <a:gd name="T46" fmla="*/ 44 w 78"/>
                  <a:gd name="T47" fmla="*/ 64 h 78"/>
                  <a:gd name="T48" fmla="*/ 47 w 78"/>
                  <a:gd name="T49" fmla="*/ 68 h 78"/>
                  <a:gd name="T50" fmla="*/ 58 w 78"/>
                  <a:gd name="T51" fmla="*/ 73 h 78"/>
                  <a:gd name="T52" fmla="*/ 68 w 78"/>
                  <a:gd name="T53" fmla="*/ 68 h 78"/>
                  <a:gd name="T54" fmla="*/ 72 w 78"/>
                  <a:gd name="T55" fmla="*/ 58 h 78"/>
                  <a:gd name="T56" fmla="*/ 68 w 78"/>
                  <a:gd name="T57" fmla="*/ 47 h 78"/>
                  <a:gd name="T58" fmla="*/ 68 w 78"/>
                  <a:gd name="T59" fmla="*/ 47 h 78"/>
                  <a:gd name="T60" fmla="*/ 22 w 78"/>
                  <a:gd name="T61" fmla="*/ 7 h 78"/>
                  <a:gd name="T62" fmla="*/ 21 w 78"/>
                  <a:gd name="T63" fmla="*/ 9 h 78"/>
                  <a:gd name="T64" fmla="*/ 20 w 78"/>
                  <a:gd name="T65" fmla="*/ 10 h 78"/>
                  <a:gd name="T66" fmla="*/ 16 w 78"/>
                  <a:gd name="T67" fmla="*/ 15 h 78"/>
                  <a:gd name="T68" fmla="*/ 7 w 78"/>
                  <a:gd name="T69" fmla="*/ 2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78">
                    <a:moveTo>
                      <a:pt x="58" y="78"/>
                    </a:moveTo>
                    <a:cubicBezTo>
                      <a:pt x="52" y="78"/>
                      <a:pt x="47" y="76"/>
                      <a:pt x="43" y="71"/>
                    </a:cubicBezTo>
                    <a:cubicBezTo>
                      <a:pt x="40" y="68"/>
                      <a:pt x="40" y="68"/>
                      <a:pt x="40" y="68"/>
                    </a:cubicBezTo>
                    <a:cubicBezTo>
                      <a:pt x="35" y="62"/>
                      <a:pt x="29" y="55"/>
                      <a:pt x="22" y="48"/>
                    </a:cubicBezTo>
                    <a:cubicBezTo>
                      <a:pt x="16" y="41"/>
                      <a:pt x="16" y="41"/>
                      <a:pt x="16" y="41"/>
                    </a:cubicBezTo>
                    <a:cubicBezTo>
                      <a:pt x="10" y="34"/>
                      <a:pt x="4" y="27"/>
                      <a:pt x="1" y="24"/>
                    </a:cubicBezTo>
                    <a:cubicBezTo>
                      <a:pt x="0" y="23"/>
                      <a:pt x="0" y="22"/>
                      <a:pt x="0" y="21"/>
                    </a:cubicBezTo>
                    <a:cubicBezTo>
                      <a:pt x="0" y="20"/>
                      <a:pt x="1" y="20"/>
                      <a:pt x="1" y="19"/>
                    </a:cubicBezTo>
                    <a:cubicBezTo>
                      <a:pt x="5" y="17"/>
                      <a:pt x="9" y="14"/>
                      <a:pt x="12" y="11"/>
                    </a:cubicBezTo>
                    <a:cubicBezTo>
                      <a:pt x="16" y="6"/>
                      <a:pt x="16" y="6"/>
                      <a:pt x="16" y="6"/>
                    </a:cubicBezTo>
                    <a:cubicBezTo>
                      <a:pt x="18" y="8"/>
                      <a:pt x="18" y="8"/>
                      <a:pt x="18" y="8"/>
                    </a:cubicBezTo>
                    <a:cubicBezTo>
                      <a:pt x="16" y="6"/>
                      <a:pt x="16" y="6"/>
                      <a:pt x="16" y="6"/>
                    </a:cubicBezTo>
                    <a:cubicBezTo>
                      <a:pt x="18" y="3"/>
                      <a:pt x="18" y="3"/>
                      <a:pt x="18" y="3"/>
                    </a:cubicBezTo>
                    <a:cubicBezTo>
                      <a:pt x="19" y="2"/>
                      <a:pt x="19" y="2"/>
                      <a:pt x="19" y="1"/>
                    </a:cubicBezTo>
                    <a:cubicBezTo>
                      <a:pt x="20" y="1"/>
                      <a:pt x="20" y="0"/>
                      <a:pt x="21" y="0"/>
                    </a:cubicBezTo>
                    <a:cubicBezTo>
                      <a:pt x="22" y="0"/>
                      <a:pt x="23" y="0"/>
                      <a:pt x="23" y="1"/>
                    </a:cubicBezTo>
                    <a:cubicBezTo>
                      <a:pt x="71" y="43"/>
                      <a:pt x="71" y="43"/>
                      <a:pt x="71" y="43"/>
                    </a:cubicBezTo>
                    <a:cubicBezTo>
                      <a:pt x="76" y="47"/>
                      <a:pt x="78" y="52"/>
                      <a:pt x="78" y="58"/>
                    </a:cubicBezTo>
                    <a:cubicBezTo>
                      <a:pt x="78" y="63"/>
                      <a:pt x="76" y="69"/>
                      <a:pt x="72" y="72"/>
                    </a:cubicBezTo>
                    <a:cubicBezTo>
                      <a:pt x="68" y="76"/>
                      <a:pt x="63" y="78"/>
                      <a:pt x="58" y="78"/>
                    </a:cubicBezTo>
                    <a:close/>
                    <a:moveTo>
                      <a:pt x="7" y="22"/>
                    </a:moveTo>
                    <a:cubicBezTo>
                      <a:pt x="10" y="26"/>
                      <a:pt x="15" y="32"/>
                      <a:pt x="21" y="38"/>
                    </a:cubicBezTo>
                    <a:cubicBezTo>
                      <a:pt x="26" y="44"/>
                      <a:pt x="26" y="44"/>
                      <a:pt x="26" y="44"/>
                    </a:cubicBezTo>
                    <a:cubicBezTo>
                      <a:pt x="33" y="51"/>
                      <a:pt x="39" y="59"/>
                      <a:pt x="44" y="64"/>
                    </a:cubicBezTo>
                    <a:cubicBezTo>
                      <a:pt x="47" y="68"/>
                      <a:pt x="47" y="68"/>
                      <a:pt x="47" y="68"/>
                    </a:cubicBezTo>
                    <a:cubicBezTo>
                      <a:pt x="50" y="71"/>
                      <a:pt x="54" y="73"/>
                      <a:pt x="58" y="73"/>
                    </a:cubicBezTo>
                    <a:cubicBezTo>
                      <a:pt x="62" y="73"/>
                      <a:pt x="65" y="71"/>
                      <a:pt x="68" y="68"/>
                    </a:cubicBezTo>
                    <a:cubicBezTo>
                      <a:pt x="71" y="66"/>
                      <a:pt x="72" y="62"/>
                      <a:pt x="72" y="58"/>
                    </a:cubicBezTo>
                    <a:cubicBezTo>
                      <a:pt x="72" y="54"/>
                      <a:pt x="71" y="50"/>
                      <a:pt x="68" y="47"/>
                    </a:cubicBezTo>
                    <a:cubicBezTo>
                      <a:pt x="68" y="47"/>
                      <a:pt x="68" y="47"/>
                      <a:pt x="68" y="47"/>
                    </a:cubicBezTo>
                    <a:cubicBezTo>
                      <a:pt x="22" y="7"/>
                      <a:pt x="22" y="7"/>
                      <a:pt x="22" y="7"/>
                    </a:cubicBezTo>
                    <a:cubicBezTo>
                      <a:pt x="21" y="9"/>
                      <a:pt x="21" y="9"/>
                      <a:pt x="21" y="9"/>
                    </a:cubicBezTo>
                    <a:cubicBezTo>
                      <a:pt x="21" y="9"/>
                      <a:pt x="20" y="10"/>
                      <a:pt x="20" y="10"/>
                    </a:cubicBezTo>
                    <a:cubicBezTo>
                      <a:pt x="16" y="15"/>
                      <a:pt x="16" y="15"/>
                      <a:pt x="16" y="15"/>
                    </a:cubicBezTo>
                    <a:cubicBezTo>
                      <a:pt x="13" y="18"/>
                      <a:pt x="10" y="20"/>
                      <a:pt x="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3" name="Freeform 72">
                <a:extLst>
                  <a:ext uri="{FF2B5EF4-FFF2-40B4-BE49-F238E27FC236}">
                    <a16:creationId xmlns:a16="http://schemas.microsoft.com/office/drawing/2014/main" id="{32B1672A-B211-4983-B2A4-51BFAEAE4F40}"/>
                  </a:ext>
                </a:extLst>
              </p:cNvPr>
              <p:cNvSpPr>
                <a:spLocks noEditPoints="1"/>
              </p:cNvSpPr>
              <p:nvPr/>
            </p:nvSpPr>
            <p:spPr bwMode="auto">
              <a:xfrm>
                <a:off x="6802438" y="2684463"/>
                <a:ext cx="101600" cy="100013"/>
              </a:xfrm>
              <a:custGeom>
                <a:avLst/>
                <a:gdLst>
                  <a:gd name="T0" fmla="*/ 15 w 31"/>
                  <a:gd name="T1" fmla="*/ 30 h 30"/>
                  <a:gd name="T2" fmla="*/ 0 w 31"/>
                  <a:gd name="T3" fmla="*/ 15 h 30"/>
                  <a:gd name="T4" fmla="*/ 15 w 31"/>
                  <a:gd name="T5" fmla="*/ 0 h 30"/>
                  <a:gd name="T6" fmla="*/ 31 w 31"/>
                  <a:gd name="T7" fmla="*/ 15 h 30"/>
                  <a:gd name="T8" fmla="*/ 15 w 31"/>
                  <a:gd name="T9" fmla="*/ 30 h 30"/>
                  <a:gd name="T10" fmla="*/ 15 w 31"/>
                  <a:gd name="T11" fmla="*/ 5 h 30"/>
                  <a:gd name="T12" fmla="*/ 6 w 31"/>
                  <a:gd name="T13" fmla="*/ 15 h 30"/>
                  <a:gd name="T14" fmla="*/ 15 w 31"/>
                  <a:gd name="T15" fmla="*/ 25 h 30"/>
                  <a:gd name="T16" fmla="*/ 25 w 31"/>
                  <a:gd name="T17" fmla="*/ 15 h 30"/>
                  <a:gd name="T18" fmla="*/ 15 w 31"/>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0">
                    <a:moveTo>
                      <a:pt x="15" y="30"/>
                    </a:moveTo>
                    <a:cubicBezTo>
                      <a:pt x="7" y="30"/>
                      <a:pt x="0" y="23"/>
                      <a:pt x="0" y="15"/>
                    </a:cubicBezTo>
                    <a:cubicBezTo>
                      <a:pt x="0" y="7"/>
                      <a:pt x="7" y="0"/>
                      <a:pt x="15" y="0"/>
                    </a:cubicBezTo>
                    <a:cubicBezTo>
                      <a:pt x="24" y="0"/>
                      <a:pt x="31" y="7"/>
                      <a:pt x="31" y="15"/>
                    </a:cubicBezTo>
                    <a:cubicBezTo>
                      <a:pt x="31" y="23"/>
                      <a:pt x="24" y="30"/>
                      <a:pt x="15" y="30"/>
                    </a:cubicBezTo>
                    <a:close/>
                    <a:moveTo>
                      <a:pt x="15" y="5"/>
                    </a:moveTo>
                    <a:cubicBezTo>
                      <a:pt x="10" y="5"/>
                      <a:pt x="6" y="10"/>
                      <a:pt x="6" y="15"/>
                    </a:cubicBezTo>
                    <a:cubicBezTo>
                      <a:pt x="6" y="20"/>
                      <a:pt x="10" y="25"/>
                      <a:pt x="15" y="25"/>
                    </a:cubicBezTo>
                    <a:cubicBezTo>
                      <a:pt x="21" y="25"/>
                      <a:pt x="25" y="20"/>
                      <a:pt x="25" y="15"/>
                    </a:cubicBezTo>
                    <a:cubicBezTo>
                      <a:pt x="25" y="10"/>
                      <a:pt x="21" y="5"/>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4" name="Freeform 73">
                <a:extLst>
                  <a:ext uri="{FF2B5EF4-FFF2-40B4-BE49-F238E27FC236}">
                    <a16:creationId xmlns:a16="http://schemas.microsoft.com/office/drawing/2014/main" id="{6A4B79B2-1946-48B8-B6D8-0B78069A3B92}"/>
                  </a:ext>
                </a:extLst>
              </p:cNvPr>
              <p:cNvSpPr>
                <a:spLocks noEditPoints="1"/>
              </p:cNvSpPr>
              <p:nvPr/>
            </p:nvSpPr>
            <p:spPr bwMode="auto">
              <a:xfrm>
                <a:off x="7075488" y="2684463"/>
                <a:ext cx="103188" cy="100013"/>
              </a:xfrm>
              <a:custGeom>
                <a:avLst/>
                <a:gdLst>
                  <a:gd name="T0" fmla="*/ 16 w 31"/>
                  <a:gd name="T1" fmla="*/ 30 h 30"/>
                  <a:gd name="T2" fmla="*/ 0 w 31"/>
                  <a:gd name="T3" fmla="*/ 15 h 30"/>
                  <a:gd name="T4" fmla="*/ 16 w 31"/>
                  <a:gd name="T5" fmla="*/ 0 h 30"/>
                  <a:gd name="T6" fmla="*/ 26 w 31"/>
                  <a:gd name="T7" fmla="*/ 4 h 30"/>
                  <a:gd name="T8" fmla="*/ 26 w 31"/>
                  <a:gd name="T9" fmla="*/ 4 h 30"/>
                  <a:gd name="T10" fmla="*/ 31 w 31"/>
                  <a:gd name="T11" fmla="*/ 15 h 30"/>
                  <a:gd name="T12" fmla="*/ 16 w 31"/>
                  <a:gd name="T13" fmla="*/ 30 h 30"/>
                  <a:gd name="T14" fmla="*/ 16 w 31"/>
                  <a:gd name="T15" fmla="*/ 5 h 30"/>
                  <a:gd name="T16" fmla="*/ 6 w 31"/>
                  <a:gd name="T17" fmla="*/ 15 h 30"/>
                  <a:gd name="T18" fmla="*/ 16 w 31"/>
                  <a:gd name="T19" fmla="*/ 25 h 30"/>
                  <a:gd name="T20" fmla="*/ 26 w 31"/>
                  <a:gd name="T21" fmla="*/ 15 h 30"/>
                  <a:gd name="T22" fmla="*/ 22 w 31"/>
                  <a:gd name="T23" fmla="*/ 8 h 30"/>
                  <a:gd name="T24" fmla="*/ 16 w 31"/>
                  <a:gd name="T25"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16" y="30"/>
                    </a:moveTo>
                    <a:cubicBezTo>
                      <a:pt x="7" y="30"/>
                      <a:pt x="0" y="23"/>
                      <a:pt x="0" y="15"/>
                    </a:cubicBezTo>
                    <a:cubicBezTo>
                      <a:pt x="0" y="7"/>
                      <a:pt x="7" y="0"/>
                      <a:pt x="16" y="0"/>
                    </a:cubicBezTo>
                    <a:cubicBezTo>
                      <a:pt x="20" y="0"/>
                      <a:pt x="23" y="1"/>
                      <a:pt x="26" y="4"/>
                    </a:cubicBezTo>
                    <a:cubicBezTo>
                      <a:pt x="26" y="4"/>
                      <a:pt x="26" y="4"/>
                      <a:pt x="26" y="4"/>
                    </a:cubicBezTo>
                    <a:cubicBezTo>
                      <a:pt x="30" y="7"/>
                      <a:pt x="31" y="11"/>
                      <a:pt x="31" y="15"/>
                    </a:cubicBezTo>
                    <a:cubicBezTo>
                      <a:pt x="31" y="23"/>
                      <a:pt x="24" y="30"/>
                      <a:pt x="16" y="30"/>
                    </a:cubicBezTo>
                    <a:close/>
                    <a:moveTo>
                      <a:pt x="16" y="5"/>
                    </a:moveTo>
                    <a:cubicBezTo>
                      <a:pt x="11" y="5"/>
                      <a:pt x="6" y="10"/>
                      <a:pt x="6" y="15"/>
                    </a:cubicBezTo>
                    <a:cubicBezTo>
                      <a:pt x="6" y="20"/>
                      <a:pt x="11" y="25"/>
                      <a:pt x="16" y="25"/>
                    </a:cubicBezTo>
                    <a:cubicBezTo>
                      <a:pt x="21" y="25"/>
                      <a:pt x="26" y="20"/>
                      <a:pt x="26" y="15"/>
                    </a:cubicBezTo>
                    <a:cubicBezTo>
                      <a:pt x="26" y="12"/>
                      <a:pt x="24" y="10"/>
                      <a:pt x="22" y="8"/>
                    </a:cubicBezTo>
                    <a:cubicBezTo>
                      <a:pt x="21" y="6"/>
                      <a:pt x="18" y="5"/>
                      <a:pt x="1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5" name="Freeform 74">
                <a:extLst>
                  <a:ext uri="{FF2B5EF4-FFF2-40B4-BE49-F238E27FC236}">
                    <a16:creationId xmlns:a16="http://schemas.microsoft.com/office/drawing/2014/main" id="{84DBA9C9-1D5A-4ABE-9930-074BC44460E3}"/>
                  </a:ext>
                </a:extLst>
              </p:cNvPr>
              <p:cNvSpPr>
                <a:spLocks noEditPoints="1"/>
              </p:cNvSpPr>
              <p:nvPr/>
            </p:nvSpPr>
            <p:spPr bwMode="auto">
              <a:xfrm>
                <a:off x="7408863" y="2298700"/>
                <a:ext cx="128588" cy="128588"/>
              </a:xfrm>
              <a:custGeom>
                <a:avLst/>
                <a:gdLst>
                  <a:gd name="T0" fmla="*/ 19 w 39"/>
                  <a:gd name="T1" fmla="*/ 39 h 39"/>
                  <a:gd name="T2" fmla="*/ 6 w 39"/>
                  <a:gd name="T3" fmla="*/ 33 h 39"/>
                  <a:gd name="T4" fmla="*/ 0 w 39"/>
                  <a:gd name="T5" fmla="*/ 19 h 39"/>
                  <a:gd name="T6" fmla="*/ 19 w 39"/>
                  <a:gd name="T7" fmla="*/ 0 h 39"/>
                  <a:gd name="T8" fmla="*/ 39 w 39"/>
                  <a:gd name="T9" fmla="*/ 19 h 39"/>
                  <a:gd name="T10" fmla="*/ 19 w 39"/>
                  <a:gd name="T11" fmla="*/ 39 h 39"/>
                  <a:gd name="T12" fmla="*/ 19 w 39"/>
                  <a:gd name="T13" fmla="*/ 5 h 39"/>
                  <a:gd name="T14" fmla="*/ 6 w 39"/>
                  <a:gd name="T15" fmla="*/ 19 h 39"/>
                  <a:gd name="T16" fmla="*/ 10 w 39"/>
                  <a:gd name="T17" fmla="*/ 29 h 39"/>
                  <a:gd name="T18" fmla="*/ 19 w 39"/>
                  <a:gd name="T19" fmla="*/ 33 h 39"/>
                  <a:gd name="T20" fmla="*/ 33 w 39"/>
                  <a:gd name="T21" fmla="*/ 19 h 39"/>
                  <a:gd name="T22" fmla="*/ 19 w 39"/>
                  <a:gd name="T23"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9">
                    <a:moveTo>
                      <a:pt x="19" y="39"/>
                    </a:moveTo>
                    <a:cubicBezTo>
                      <a:pt x="15" y="39"/>
                      <a:pt x="10" y="37"/>
                      <a:pt x="6" y="33"/>
                    </a:cubicBezTo>
                    <a:cubicBezTo>
                      <a:pt x="2" y="30"/>
                      <a:pt x="0" y="25"/>
                      <a:pt x="0" y="19"/>
                    </a:cubicBezTo>
                    <a:cubicBezTo>
                      <a:pt x="0" y="8"/>
                      <a:pt x="9" y="0"/>
                      <a:pt x="19" y="0"/>
                    </a:cubicBezTo>
                    <a:cubicBezTo>
                      <a:pt x="30" y="0"/>
                      <a:pt x="39" y="8"/>
                      <a:pt x="39" y="19"/>
                    </a:cubicBezTo>
                    <a:cubicBezTo>
                      <a:pt x="39" y="30"/>
                      <a:pt x="30" y="39"/>
                      <a:pt x="19" y="39"/>
                    </a:cubicBezTo>
                    <a:close/>
                    <a:moveTo>
                      <a:pt x="19" y="5"/>
                    </a:moveTo>
                    <a:cubicBezTo>
                      <a:pt x="12" y="5"/>
                      <a:pt x="6" y="11"/>
                      <a:pt x="6" y="19"/>
                    </a:cubicBezTo>
                    <a:cubicBezTo>
                      <a:pt x="6" y="23"/>
                      <a:pt x="7" y="27"/>
                      <a:pt x="10" y="29"/>
                    </a:cubicBezTo>
                    <a:cubicBezTo>
                      <a:pt x="13" y="32"/>
                      <a:pt x="16" y="33"/>
                      <a:pt x="19" y="33"/>
                    </a:cubicBezTo>
                    <a:cubicBezTo>
                      <a:pt x="27" y="33"/>
                      <a:pt x="33" y="27"/>
                      <a:pt x="33" y="19"/>
                    </a:cubicBezTo>
                    <a:cubicBezTo>
                      <a:pt x="33" y="11"/>
                      <a:pt x="27" y="5"/>
                      <a:pt x="1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6" name="Freeform 75">
                <a:extLst>
                  <a:ext uri="{FF2B5EF4-FFF2-40B4-BE49-F238E27FC236}">
                    <a16:creationId xmlns:a16="http://schemas.microsoft.com/office/drawing/2014/main" id="{454291B1-2481-42CA-AC4B-FAF2DA60B62E}"/>
                  </a:ext>
                </a:extLst>
              </p:cNvPr>
              <p:cNvSpPr>
                <a:spLocks/>
              </p:cNvSpPr>
              <p:nvPr/>
            </p:nvSpPr>
            <p:spPr bwMode="auto">
              <a:xfrm>
                <a:off x="6884988" y="2724150"/>
                <a:ext cx="71438" cy="20638"/>
              </a:xfrm>
              <a:custGeom>
                <a:avLst/>
                <a:gdLst>
                  <a:gd name="T0" fmla="*/ 20 w 22"/>
                  <a:gd name="T1" fmla="*/ 6 h 6"/>
                  <a:gd name="T2" fmla="*/ 3 w 22"/>
                  <a:gd name="T3" fmla="*/ 6 h 6"/>
                  <a:gd name="T4" fmla="*/ 0 w 22"/>
                  <a:gd name="T5" fmla="*/ 3 h 6"/>
                  <a:gd name="T6" fmla="*/ 3 w 22"/>
                  <a:gd name="T7" fmla="*/ 0 h 6"/>
                  <a:gd name="T8" fmla="*/ 20 w 22"/>
                  <a:gd name="T9" fmla="*/ 0 h 6"/>
                  <a:gd name="T10" fmla="*/ 22 w 22"/>
                  <a:gd name="T11" fmla="*/ 3 h 6"/>
                  <a:gd name="T12" fmla="*/ 20 w 2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2" h="6">
                    <a:moveTo>
                      <a:pt x="20" y="6"/>
                    </a:moveTo>
                    <a:cubicBezTo>
                      <a:pt x="3" y="6"/>
                      <a:pt x="3" y="6"/>
                      <a:pt x="3" y="6"/>
                    </a:cubicBezTo>
                    <a:cubicBezTo>
                      <a:pt x="1" y="6"/>
                      <a:pt x="0" y="5"/>
                      <a:pt x="0" y="3"/>
                    </a:cubicBezTo>
                    <a:cubicBezTo>
                      <a:pt x="0" y="1"/>
                      <a:pt x="1" y="0"/>
                      <a:pt x="3" y="0"/>
                    </a:cubicBezTo>
                    <a:cubicBezTo>
                      <a:pt x="20" y="0"/>
                      <a:pt x="20" y="0"/>
                      <a:pt x="20" y="0"/>
                    </a:cubicBezTo>
                    <a:cubicBezTo>
                      <a:pt x="21" y="0"/>
                      <a:pt x="22" y="1"/>
                      <a:pt x="22" y="3"/>
                    </a:cubicBezTo>
                    <a:cubicBezTo>
                      <a:pt x="22" y="5"/>
                      <a:pt x="21" y="6"/>
                      <a:pt x="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7" name="Freeform 76">
                <a:extLst>
                  <a:ext uri="{FF2B5EF4-FFF2-40B4-BE49-F238E27FC236}">
                    <a16:creationId xmlns:a16="http://schemas.microsoft.com/office/drawing/2014/main" id="{996A2D42-832F-43F3-A591-3EE7109A4DCB}"/>
                  </a:ext>
                </a:extLst>
              </p:cNvPr>
              <p:cNvSpPr>
                <a:spLocks/>
              </p:cNvSpPr>
              <p:nvPr/>
            </p:nvSpPr>
            <p:spPr bwMode="auto">
              <a:xfrm>
                <a:off x="6992938" y="2724150"/>
                <a:ext cx="103188" cy="20638"/>
              </a:xfrm>
              <a:custGeom>
                <a:avLst/>
                <a:gdLst>
                  <a:gd name="T0" fmla="*/ 28 w 31"/>
                  <a:gd name="T1" fmla="*/ 6 h 6"/>
                  <a:gd name="T2" fmla="*/ 3 w 31"/>
                  <a:gd name="T3" fmla="*/ 6 h 6"/>
                  <a:gd name="T4" fmla="*/ 0 w 31"/>
                  <a:gd name="T5" fmla="*/ 3 h 6"/>
                  <a:gd name="T6" fmla="*/ 3 w 31"/>
                  <a:gd name="T7" fmla="*/ 0 h 6"/>
                  <a:gd name="T8" fmla="*/ 28 w 31"/>
                  <a:gd name="T9" fmla="*/ 0 h 6"/>
                  <a:gd name="T10" fmla="*/ 31 w 31"/>
                  <a:gd name="T11" fmla="*/ 3 h 6"/>
                  <a:gd name="T12" fmla="*/ 28 w 3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1" h="6">
                    <a:moveTo>
                      <a:pt x="28" y="6"/>
                    </a:moveTo>
                    <a:cubicBezTo>
                      <a:pt x="3" y="6"/>
                      <a:pt x="3" y="6"/>
                      <a:pt x="3" y="6"/>
                    </a:cubicBezTo>
                    <a:cubicBezTo>
                      <a:pt x="2" y="6"/>
                      <a:pt x="0" y="5"/>
                      <a:pt x="0" y="3"/>
                    </a:cubicBezTo>
                    <a:cubicBezTo>
                      <a:pt x="0" y="1"/>
                      <a:pt x="2" y="0"/>
                      <a:pt x="3" y="0"/>
                    </a:cubicBezTo>
                    <a:cubicBezTo>
                      <a:pt x="28" y="0"/>
                      <a:pt x="28" y="0"/>
                      <a:pt x="28" y="0"/>
                    </a:cubicBezTo>
                    <a:cubicBezTo>
                      <a:pt x="30" y="0"/>
                      <a:pt x="31" y="1"/>
                      <a:pt x="31" y="3"/>
                    </a:cubicBezTo>
                    <a:cubicBezTo>
                      <a:pt x="31" y="5"/>
                      <a:pt x="30" y="6"/>
                      <a:pt x="2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8" name="Freeform 77">
                <a:extLst>
                  <a:ext uri="{FF2B5EF4-FFF2-40B4-BE49-F238E27FC236}">
                    <a16:creationId xmlns:a16="http://schemas.microsoft.com/office/drawing/2014/main" id="{301CEC50-A7E6-432B-84D7-22022C0A8DC2}"/>
                  </a:ext>
                </a:extLst>
              </p:cNvPr>
              <p:cNvSpPr>
                <a:spLocks/>
              </p:cNvSpPr>
              <p:nvPr/>
            </p:nvSpPr>
            <p:spPr bwMode="auto">
              <a:xfrm>
                <a:off x="7378701" y="2392363"/>
                <a:ext cx="66675" cy="68263"/>
              </a:xfrm>
              <a:custGeom>
                <a:avLst/>
                <a:gdLst>
                  <a:gd name="T0" fmla="*/ 3 w 20"/>
                  <a:gd name="T1" fmla="*/ 21 h 21"/>
                  <a:gd name="T2" fmla="*/ 1 w 20"/>
                  <a:gd name="T3" fmla="*/ 20 h 21"/>
                  <a:gd name="T4" fmla="*/ 1 w 20"/>
                  <a:gd name="T5" fmla="*/ 16 h 21"/>
                  <a:gd name="T6" fmla="*/ 15 w 20"/>
                  <a:gd name="T7" fmla="*/ 1 h 21"/>
                  <a:gd name="T8" fmla="*/ 19 w 20"/>
                  <a:gd name="T9" fmla="*/ 1 h 21"/>
                  <a:gd name="T10" fmla="*/ 19 w 20"/>
                  <a:gd name="T11" fmla="*/ 5 h 21"/>
                  <a:gd name="T12" fmla="*/ 5 w 20"/>
                  <a:gd name="T13" fmla="*/ 20 h 21"/>
                  <a:gd name="T14" fmla="*/ 3 w 20"/>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1">
                    <a:moveTo>
                      <a:pt x="3" y="21"/>
                    </a:moveTo>
                    <a:cubicBezTo>
                      <a:pt x="2" y="21"/>
                      <a:pt x="1" y="20"/>
                      <a:pt x="1" y="20"/>
                    </a:cubicBezTo>
                    <a:cubicBezTo>
                      <a:pt x="0" y="19"/>
                      <a:pt x="0" y="17"/>
                      <a:pt x="1" y="16"/>
                    </a:cubicBezTo>
                    <a:cubicBezTo>
                      <a:pt x="15" y="1"/>
                      <a:pt x="15" y="1"/>
                      <a:pt x="15" y="1"/>
                    </a:cubicBezTo>
                    <a:cubicBezTo>
                      <a:pt x="16" y="0"/>
                      <a:pt x="18" y="0"/>
                      <a:pt x="19" y="1"/>
                    </a:cubicBezTo>
                    <a:cubicBezTo>
                      <a:pt x="20" y="2"/>
                      <a:pt x="20" y="4"/>
                      <a:pt x="19" y="5"/>
                    </a:cubicBezTo>
                    <a:cubicBezTo>
                      <a:pt x="5" y="20"/>
                      <a:pt x="5" y="20"/>
                      <a:pt x="5" y="20"/>
                    </a:cubicBezTo>
                    <a:cubicBezTo>
                      <a:pt x="4" y="20"/>
                      <a:pt x="3"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49" name="Freeform 78">
                <a:extLst>
                  <a:ext uri="{FF2B5EF4-FFF2-40B4-BE49-F238E27FC236}">
                    <a16:creationId xmlns:a16="http://schemas.microsoft.com/office/drawing/2014/main" id="{EB1C1A8D-A799-4045-8E0C-3466DDE3A43A}"/>
                  </a:ext>
                </a:extLst>
              </p:cNvPr>
              <p:cNvSpPr>
                <a:spLocks/>
              </p:cNvSpPr>
              <p:nvPr/>
            </p:nvSpPr>
            <p:spPr bwMode="auto">
              <a:xfrm>
                <a:off x="7145338" y="2635250"/>
                <a:ext cx="79375" cy="79375"/>
              </a:xfrm>
              <a:custGeom>
                <a:avLst/>
                <a:gdLst>
                  <a:gd name="T0" fmla="*/ 3 w 24"/>
                  <a:gd name="T1" fmla="*/ 24 h 24"/>
                  <a:gd name="T2" fmla="*/ 1 w 24"/>
                  <a:gd name="T3" fmla="*/ 23 h 24"/>
                  <a:gd name="T4" fmla="*/ 1 w 24"/>
                  <a:gd name="T5" fmla="*/ 19 h 24"/>
                  <a:gd name="T6" fmla="*/ 19 w 24"/>
                  <a:gd name="T7" fmla="*/ 1 h 24"/>
                  <a:gd name="T8" fmla="*/ 23 w 24"/>
                  <a:gd name="T9" fmla="*/ 1 h 24"/>
                  <a:gd name="T10" fmla="*/ 23 w 24"/>
                  <a:gd name="T11" fmla="*/ 5 h 24"/>
                  <a:gd name="T12" fmla="*/ 5 w 24"/>
                  <a:gd name="T13" fmla="*/ 23 h 24"/>
                  <a:gd name="T14" fmla="*/ 3 w 24"/>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4">
                    <a:moveTo>
                      <a:pt x="3" y="24"/>
                    </a:moveTo>
                    <a:cubicBezTo>
                      <a:pt x="3" y="24"/>
                      <a:pt x="2" y="23"/>
                      <a:pt x="1" y="23"/>
                    </a:cubicBezTo>
                    <a:cubicBezTo>
                      <a:pt x="0" y="22"/>
                      <a:pt x="0" y="20"/>
                      <a:pt x="1" y="19"/>
                    </a:cubicBezTo>
                    <a:cubicBezTo>
                      <a:pt x="19" y="1"/>
                      <a:pt x="19" y="1"/>
                      <a:pt x="19" y="1"/>
                    </a:cubicBezTo>
                    <a:cubicBezTo>
                      <a:pt x="20" y="0"/>
                      <a:pt x="22" y="0"/>
                      <a:pt x="23" y="1"/>
                    </a:cubicBezTo>
                    <a:cubicBezTo>
                      <a:pt x="24" y="2"/>
                      <a:pt x="24" y="4"/>
                      <a:pt x="23" y="5"/>
                    </a:cubicBezTo>
                    <a:cubicBezTo>
                      <a:pt x="5" y="23"/>
                      <a:pt x="5" y="23"/>
                      <a:pt x="5" y="23"/>
                    </a:cubicBezTo>
                    <a:cubicBezTo>
                      <a:pt x="5" y="23"/>
                      <a:pt x="4"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50" name="Freeform 79">
                <a:extLst>
                  <a:ext uri="{FF2B5EF4-FFF2-40B4-BE49-F238E27FC236}">
                    <a16:creationId xmlns:a16="http://schemas.microsoft.com/office/drawing/2014/main" id="{39A68A99-B7A9-47ED-938D-AACD8495EE24}"/>
                  </a:ext>
                </a:extLst>
              </p:cNvPr>
              <p:cNvSpPr>
                <a:spLocks/>
              </p:cNvSpPr>
              <p:nvPr/>
            </p:nvSpPr>
            <p:spPr bwMode="auto">
              <a:xfrm>
                <a:off x="7240588" y="2490788"/>
                <a:ext cx="122238" cy="122238"/>
              </a:xfrm>
              <a:custGeom>
                <a:avLst/>
                <a:gdLst>
                  <a:gd name="T0" fmla="*/ 3 w 37"/>
                  <a:gd name="T1" fmla="*/ 37 h 37"/>
                  <a:gd name="T2" fmla="*/ 1 w 37"/>
                  <a:gd name="T3" fmla="*/ 36 h 37"/>
                  <a:gd name="T4" fmla="*/ 1 w 37"/>
                  <a:gd name="T5" fmla="*/ 32 h 37"/>
                  <a:gd name="T6" fmla="*/ 31 w 37"/>
                  <a:gd name="T7" fmla="*/ 2 h 37"/>
                  <a:gd name="T8" fmla="*/ 35 w 37"/>
                  <a:gd name="T9" fmla="*/ 2 h 37"/>
                  <a:gd name="T10" fmla="*/ 35 w 37"/>
                  <a:gd name="T11" fmla="*/ 6 h 37"/>
                  <a:gd name="T12" fmla="*/ 5 w 37"/>
                  <a:gd name="T13" fmla="*/ 36 h 37"/>
                  <a:gd name="T14" fmla="*/ 3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3" y="37"/>
                    </a:moveTo>
                    <a:cubicBezTo>
                      <a:pt x="2" y="37"/>
                      <a:pt x="1" y="37"/>
                      <a:pt x="1" y="36"/>
                    </a:cubicBezTo>
                    <a:cubicBezTo>
                      <a:pt x="0" y="35"/>
                      <a:pt x="0" y="33"/>
                      <a:pt x="1" y="32"/>
                    </a:cubicBezTo>
                    <a:cubicBezTo>
                      <a:pt x="31" y="2"/>
                      <a:pt x="31" y="2"/>
                      <a:pt x="31" y="2"/>
                    </a:cubicBezTo>
                    <a:cubicBezTo>
                      <a:pt x="33" y="0"/>
                      <a:pt x="34" y="0"/>
                      <a:pt x="35" y="2"/>
                    </a:cubicBezTo>
                    <a:cubicBezTo>
                      <a:pt x="37" y="3"/>
                      <a:pt x="37" y="4"/>
                      <a:pt x="35" y="6"/>
                    </a:cubicBezTo>
                    <a:cubicBezTo>
                      <a:pt x="5" y="36"/>
                      <a:pt x="5" y="36"/>
                      <a:pt x="5" y="36"/>
                    </a:cubicBezTo>
                    <a:cubicBezTo>
                      <a:pt x="4" y="37"/>
                      <a:pt x="4" y="37"/>
                      <a:pt x="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51" name="Freeform 80">
                <a:extLst>
                  <a:ext uri="{FF2B5EF4-FFF2-40B4-BE49-F238E27FC236}">
                    <a16:creationId xmlns:a16="http://schemas.microsoft.com/office/drawing/2014/main" id="{7227521B-64B0-4833-9A0B-68A6389D0069}"/>
                  </a:ext>
                </a:extLst>
              </p:cNvPr>
              <p:cNvSpPr>
                <a:spLocks/>
              </p:cNvSpPr>
              <p:nvPr/>
            </p:nvSpPr>
            <p:spPr bwMode="auto">
              <a:xfrm>
                <a:off x="6792913" y="2543175"/>
                <a:ext cx="196850" cy="20638"/>
              </a:xfrm>
              <a:custGeom>
                <a:avLst/>
                <a:gdLst>
                  <a:gd name="T0" fmla="*/ 57 w 60"/>
                  <a:gd name="T1" fmla="*/ 6 h 6"/>
                  <a:gd name="T2" fmla="*/ 2 w 60"/>
                  <a:gd name="T3" fmla="*/ 6 h 6"/>
                  <a:gd name="T4" fmla="*/ 0 w 60"/>
                  <a:gd name="T5" fmla="*/ 3 h 6"/>
                  <a:gd name="T6" fmla="*/ 2 w 60"/>
                  <a:gd name="T7" fmla="*/ 0 h 6"/>
                  <a:gd name="T8" fmla="*/ 57 w 60"/>
                  <a:gd name="T9" fmla="*/ 0 h 6"/>
                  <a:gd name="T10" fmla="*/ 60 w 60"/>
                  <a:gd name="T11" fmla="*/ 3 h 6"/>
                  <a:gd name="T12" fmla="*/ 57 w 6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0" h="6">
                    <a:moveTo>
                      <a:pt x="57" y="6"/>
                    </a:moveTo>
                    <a:cubicBezTo>
                      <a:pt x="2" y="6"/>
                      <a:pt x="2" y="6"/>
                      <a:pt x="2" y="6"/>
                    </a:cubicBezTo>
                    <a:cubicBezTo>
                      <a:pt x="1" y="6"/>
                      <a:pt x="0" y="4"/>
                      <a:pt x="0" y="3"/>
                    </a:cubicBezTo>
                    <a:cubicBezTo>
                      <a:pt x="0" y="1"/>
                      <a:pt x="1" y="0"/>
                      <a:pt x="2" y="0"/>
                    </a:cubicBezTo>
                    <a:cubicBezTo>
                      <a:pt x="57" y="0"/>
                      <a:pt x="57" y="0"/>
                      <a:pt x="57" y="0"/>
                    </a:cubicBezTo>
                    <a:cubicBezTo>
                      <a:pt x="59" y="0"/>
                      <a:pt x="60" y="1"/>
                      <a:pt x="60" y="3"/>
                    </a:cubicBezTo>
                    <a:cubicBezTo>
                      <a:pt x="60" y="4"/>
                      <a:pt x="59" y="6"/>
                      <a:pt x="5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52" name="Freeform 81">
                <a:extLst>
                  <a:ext uri="{FF2B5EF4-FFF2-40B4-BE49-F238E27FC236}">
                    <a16:creationId xmlns:a16="http://schemas.microsoft.com/office/drawing/2014/main" id="{89A1AA58-0F74-468A-A806-3A8FB20C09A8}"/>
                  </a:ext>
                </a:extLst>
              </p:cNvPr>
              <p:cNvSpPr>
                <a:spLocks/>
              </p:cNvSpPr>
              <p:nvPr/>
            </p:nvSpPr>
            <p:spPr bwMode="auto">
              <a:xfrm>
                <a:off x="6792913" y="2579688"/>
                <a:ext cx="150813" cy="19050"/>
              </a:xfrm>
              <a:custGeom>
                <a:avLst/>
                <a:gdLst>
                  <a:gd name="T0" fmla="*/ 43 w 46"/>
                  <a:gd name="T1" fmla="*/ 6 h 6"/>
                  <a:gd name="T2" fmla="*/ 2 w 46"/>
                  <a:gd name="T3" fmla="*/ 6 h 6"/>
                  <a:gd name="T4" fmla="*/ 0 w 46"/>
                  <a:gd name="T5" fmla="*/ 3 h 6"/>
                  <a:gd name="T6" fmla="*/ 2 w 46"/>
                  <a:gd name="T7" fmla="*/ 0 h 6"/>
                  <a:gd name="T8" fmla="*/ 43 w 46"/>
                  <a:gd name="T9" fmla="*/ 0 h 6"/>
                  <a:gd name="T10" fmla="*/ 46 w 46"/>
                  <a:gd name="T11" fmla="*/ 3 h 6"/>
                  <a:gd name="T12" fmla="*/ 43 w 4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43" y="6"/>
                    </a:moveTo>
                    <a:cubicBezTo>
                      <a:pt x="2" y="6"/>
                      <a:pt x="2" y="6"/>
                      <a:pt x="2" y="6"/>
                    </a:cubicBezTo>
                    <a:cubicBezTo>
                      <a:pt x="1" y="6"/>
                      <a:pt x="0" y="5"/>
                      <a:pt x="0" y="3"/>
                    </a:cubicBezTo>
                    <a:cubicBezTo>
                      <a:pt x="0" y="2"/>
                      <a:pt x="1" y="0"/>
                      <a:pt x="2" y="0"/>
                    </a:cubicBezTo>
                    <a:cubicBezTo>
                      <a:pt x="43" y="0"/>
                      <a:pt x="43" y="0"/>
                      <a:pt x="43" y="0"/>
                    </a:cubicBezTo>
                    <a:cubicBezTo>
                      <a:pt x="44" y="0"/>
                      <a:pt x="46" y="2"/>
                      <a:pt x="46" y="3"/>
                    </a:cubicBezTo>
                    <a:cubicBezTo>
                      <a:pt x="46" y="5"/>
                      <a:pt x="44" y="6"/>
                      <a:pt x="4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253" name="Freeform 82">
                <a:extLst>
                  <a:ext uri="{FF2B5EF4-FFF2-40B4-BE49-F238E27FC236}">
                    <a16:creationId xmlns:a16="http://schemas.microsoft.com/office/drawing/2014/main" id="{838B8840-65EC-4092-A402-7E34EDC11B2D}"/>
                  </a:ext>
                </a:extLst>
              </p:cNvPr>
              <p:cNvSpPr>
                <a:spLocks/>
              </p:cNvSpPr>
              <p:nvPr/>
            </p:nvSpPr>
            <p:spPr bwMode="auto">
              <a:xfrm>
                <a:off x="6792913" y="2616200"/>
                <a:ext cx="150813" cy="15875"/>
              </a:xfrm>
              <a:custGeom>
                <a:avLst/>
                <a:gdLst>
                  <a:gd name="T0" fmla="*/ 43 w 46"/>
                  <a:gd name="T1" fmla="*/ 5 h 5"/>
                  <a:gd name="T2" fmla="*/ 2 w 46"/>
                  <a:gd name="T3" fmla="*/ 5 h 5"/>
                  <a:gd name="T4" fmla="*/ 0 w 46"/>
                  <a:gd name="T5" fmla="*/ 2 h 5"/>
                  <a:gd name="T6" fmla="*/ 2 w 46"/>
                  <a:gd name="T7" fmla="*/ 0 h 5"/>
                  <a:gd name="T8" fmla="*/ 43 w 46"/>
                  <a:gd name="T9" fmla="*/ 0 h 5"/>
                  <a:gd name="T10" fmla="*/ 46 w 46"/>
                  <a:gd name="T11" fmla="*/ 2 h 5"/>
                  <a:gd name="T12" fmla="*/ 43 w 4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6" h="5">
                    <a:moveTo>
                      <a:pt x="43" y="5"/>
                    </a:moveTo>
                    <a:cubicBezTo>
                      <a:pt x="2" y="5"/>
                      <a:pt x="2" y="5"/>
                      <a:pt x="2" y="5"/>
                    </a:cubicBezTo>
                    <a:cubicBezTo>
                      <a:pt x="1" y="5"/>
                      <a:pt x="0" y="4"/>
                      <a:pt x="0" y="2"/>
                    </a:cubicBezTo>
                    <a:cubicBezTo>
                      <a:pt x="0" y="1"/>
                      <a:pt x="1" y="0"/>
                      <a:pt x="2" y="0"/>
                    </a:cubicBezTo>
                    <a:cubicBezTo>
                      <a:pt x="43" y="0"/>
                      <a:pt x="43" y="0"/>
                      <a:pt x="43" y="0"/>
                    </a:cubicBezTo>
                    <a:cubicBezTo>
                      <a:pt x="44" y="0"/>
                      <a:pt x="46" y="1"/>
                      <a:pt x="46" y="2"/>
                    </a:cubicBezTo>
                    <a:cubicBezTo>
                      <a:pt x="46" y="4"/>
                      <a:pt x="44" y="5"/>
                      <a:pt x="4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grpSp>
        <p:sp>
          <p:nvSpPr>
            <p:cNvPr id="233" name="Rectangle 232"/>
            <p:cNvSpPr/>
            <p:nvPr/>
          </p:nvSpPr>
          <p:spPr>
            <a:xfrm>
              <a:off x="5575566" y="3564722"/>
              <a:ext cx="647928" cy="69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4" name="Group 253"/>
          <p:cNvGrpSpPr/>
          <p:nvPr/>
        </p:nvGrpSpPr>
        <p:grpSpPr>
          <a:xfrm>
            <a:off x="5532831" y="1186364"/>
            <a:ext cx="6342917" cy="2544471"/>
            <a:chOff x="5522461" y="3026658"/>
            <a:chExt cx="5961022" cy="2544471"/>
          </a:xfrm>
        </p:grpSpPr>
        <p:sp>
          <p:nvSpPr>
            <p:cNvPr id="255" name="TextBox 254">
              <a:extLst>
                <a:ext uri="{FF2B5EF4-FFF2-40B4-BE49-F238E27FC236}">
                  <a16:creationId xmlns:a16="http://schemas.microsoft.com/office/drawing/2014/main" id="{646836C5-45DF-4726-819D-E53A796852EB}"/>
                </a:ext>
              </a:extLst>
            </p:cNvPr>
            <p:cNvSpPr txBox="1"/>
            <p:nvPr/>
          </p:nvSpPr>
          <p:spPr>
            <a:xfrm>
              <a:off x="5522461" y="3026658"/>
              <a:ext cx="5930137"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b="1" i="0" u="none" strike="noStrike" kern="1200" cap="none" spc="0" normalizeH="0" baseline="0" noProof="0">
                  <a:ln>
                    <a:noFill/>
                  </a:ln>
                  <a:solidFill>
                    <a:srgbClr val="1D3D63"/>
                  </a:solidFill>
                  <a:effectLst/>
                  <a:uLnTx/>
                  <a:uFillTx/>
                  <a:latin typeface="Montserrat"/>
                  <a:ea typeface="맑은 고딕" panose="020B0503020000020004" pitchFamily="34" charset="-127"/>
                  <a:cs typeface="+mn-cs"/>
                </a:rPr>
                <a:t>Supporting Innovations in Digital Health</a:t>
              </a:r>
              <a:endParaRPr kumimoji="0" lang="ko-KR" altLang="en-US" b="1" i="0" u="none" strike="noStrike" kern="1200" cap="none" spc="0" normalizeH="0" baseline="0" noProof="0">
                <a:ln>
                  <a:noFill/>
                </a:ln>
                <a:solidFill>
                  <a:srgbClr val="1D3D63"/>
                </a:solidFill>
                <a:effectLst/>
                <a:uLnTx/>
                <a:uFillTx/>
                <a:latin typeface="Montserrat"/>
                <a:ea typeface="맑은 고딕" panose="020B0503020000020004" pitchFamily="34" charset="-127"/>
                <a:cs typeface="+mn-cs"/>
              </a:endParaRPr>
            </a:p>
          </p:txBody>
        </p:sp>
        <p:sp>
          <p:nvSpPr>
            <p:cNvPr id="256" name="TextBox 255">
              <a:extLst>
                <a:ext uri="{FF2B5EF4-FFF2-40B4-BE49-F238E27FC236}">
                  <a16:creationId xmlns:a16="http://schemas.microsoft.com/office/drawing/2014/main" id="{FE890A4F-4118-4F36-9A02-86C6C489FCAE}"/>
                </a:ext>
              </a:extLst>
            </p:cNvPr>
            <p:cNvSpPr txBox="1"/>
            <p:nvPr/>
          </p:nvSpPr>
          <p:spPr>
            <a:xfrm>
              <a:off x="5550901" y="3509026"/>
              <a:ext cx="5932582" cy="206210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Calibri" panose="020F0502020204030204"/>
                  <a:ea typeface="ＭＳ Ｐゴシック" charset="0"/>
                  <a:cs typeface="+mn-cs"/>
                </a:rPr>
                <a:t>Digital Health Sandbox Program</a:t>
              </a: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rgbClr val="404040"/>
                  </a:solidFill>
                  <a:effectLst/>
                  <a:uLnTx/>
                  <a:uFillTx/>
                  <a:latin typeface="Calibri" panose="020F0502020204030204"/>
                  <a:ea typeface="ＭＳ Ｐゴシック" charset="0"/>
                  <a:cs typeface="+mn-cs"/>
                </a:rPr>
                <a:t>Accelerates digital health companies on their growth path by leveraging the knowledge base of MA R&amp;D organizations</a:t>
              </a:r>
            </a:p>
            <a:p>
              <a:pPr marL="742950" lvl="1" indent="-285750">
                <a:buFont typeface="Arial" panose="020B0604020202020204" pitchFamily="34" charset="0"/>
                <a:buChar char="•"/>
                <a:defRPr/>
              </a:pPr>
              <a:r>
                <a:rPr kumimoji="0" lang="en-US" sz="1600" b="0" i="0" u="none" strike="noStrike" kern="1200" cap="none" spc="0" normalizeH="0" baseline="0" noProof="0">
                  <a:ln>
                    <a:noFill/>
                  </a:ln>
                  <a:solidFill>
                    <a:srgbClr val="404040"/>
                  </a:solidFill>
                  <a:effectLst/>
                  <a:uLnTx/>
                  <a:uFillTx/>
                  <a:latin typeface="Calibri" panose="020F0502020204030204"/>
                  <a:ea typeface="ＭＳ Ｐゴシック" charset="0"/>
                  <a:cs typeface="+mn-cs"/>
                </a:rPr>
                <a:t>Healthcare Challenge Funding Opportunities</a:t>
              </a:r>
            </a:p>
            <a:p>
              <a:pPr marL="742950" lvl="1" indent="-285750">
                <a:buFont typeface="Arial" panose="020B0604020202020204" pitchFamily="34" charset="0"/>
                <a:buChar char="•"/>
              </a:pPr>
              <a:r>
                <a:rPr lang="en-US" sz="1600">
                  <a:solidFill>
                    <a:srgbClr val="404040"/>
                  </a:solidFill>
                  <a:latin typeface="Calibri" panose="020F0502020204030204"/>
                  <a:ea typeface="ＭＳ Ｐゴシック"/>
                  <a:cs typeface="Calibri"/>
                </a:rPr>
                <a:t>Rolling Grants for Massachusetts based startups</a:t>
              </a:r>
              <a:endParaRPr lang="en-US" sz="1600">
                <a:solidFill>
                  <a:srgbClr val="404040"/>
                </a:solidFill>
                <a:latin typeface="Calibri" panose="020F0502020204030204"/>
                <a:ea typeface="ＭＳ Ｐゴシック"/>
              </a:endParaRPr>
            </a:p>
            <a:p>
              <a:pPr marL="742950" lvl="1" indent="-285750">
                <a:buFont typeface="Arial" panose="020B0604020202020204" pitchFamily="34" charset="0"/>
                <a:buChar char="•"/>
              </a:pPr>
              <a:r>
                <a:rPr kumimoji="0" lang="en-US" sz="1600" b="0" i="0" u="none" strike="noStrike" kern="1200" cap="none" spc="0" normalizeH="0" baseline="0" noProof="0">
                  <a:ln>
                    <a:noFill/>
                  </a:ln>
                  <a:solidFill>
                    <a:srgbClr val="404040"/>
                  </a:solidFill>
                  <a:effectLst/>
                  <a:uLnTx/>
                  <a:uFillTx/>
                  <a:latin typeface="Calibri" panose="020F0502020204030204"/>
                  <a:ea typeface="ＭＳ Ｐゴシック" charset="0"/>
                  <a:cs typeface="+mn-cs"/>
                </a:rPr>
                <a:t>Digital Health Events to bring stakeholders together</a:t>
              </a:r>
            </a:p>
            <a:p>
              <a:pPr>
                <a:defRPr/>
              </a:pPr>
              <a:endParaRPr lang="en-US" sz="1600">
                <a:solidFill>
                  <a:srgbClr val="404040"/>
                </a:solidFill>
                <a:latin typeface="Calibri" panose="020F0502020204030204"/>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grpSp>
      <p:cxnSp>
        <p:nvCxnSpPr>
          <p:cNvPr id="288" name="Straight Connector 287"/>
          <p:cNvCxnSpPr/>
          <p:nvPr/>
        </p:nvCxnSpPr>
        <p:spPr>
          <a:xfrm>
            <a:off x="5638784" y="1573586"/>
            <a:ext cx="609554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6196" y="1555696"/>
            <a:ext cx="3819525" cy="1789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48" name="Picture 347"/>
          <p:cNvPicPr>
            <a:picLocks noChangeAspect="1"/>
          </p:cNvPicPr>
          <p:nvPr/>
        </p:nvPicPr>
        <p:blipFill rotWithShape="1">
          <a:blip r:embed="rId3" cstate="print">
            <a:extLst>
              <a:ext uri="{28A0092B-C50C-407E-A947-70E740481C1C}">
                <a14:useLocalDpi xmlns:a14="http://schemas.microsoft.com/office/drawing/2010/main" val="0"/>
              </a:ext>
            </a:extLst>
          </a:blip>
          <a:srcRect l="42157" t="36660" r="49911" b="42936"/>
          <a:stretch/>
        </p:blipFill>
        <p:spPr>
          <a:xfrm>
            <a:off x="4728669" y="1969516"/>
            <a:ext cx="583674" cy="472186"/>
          </a:xfrm>
          <a:prstGeom prst="rect">
            <a:avLst/>
          </a:prstGeom>
        </p:spPr>
      </p:pic>
      <p:pic>
        <p:nvPicPr>
          <p:cNvPr id="89" name="Pictur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080" y="3322428"/>
            <a:ext cx="2746134" cy="2961816"/>
          </a:xfrm>
          <a:prstGeom prst="rect">
            <a:avLst/>
          </a:prstGeom>
        </p:spPr>
      </p:pic>
      <p:sp>
        <p:nvSpPr>
          <p:cNvPr id="38" name="TextBox 95">
            <a:extLst>
              <a:ext uri="{FF2B5EF4-FFF2-40B4-BE49-F238E27FC236}">
                <a16:creationId xmlns:a16="http://schemas.microsoft.com/office/drawing/2014/main" id="{FE890A4F-4118-4F36-9A02-86C6C489FCAE}"/>
              </a:ext>
            </a:extLst>
          </p:cNvPr>
          <p:cNvSpPr txBox="1"/>
          <p:nvPr/>
        </p:nvSpPr>
        <p:spPr>
          <a:xfrm>
            <a:off x="5638783" y="3620831"/>
            <a:ext cx="632949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404040"/>
                </a:solidFill>
                <a:ea typeface="ＭＳ Ｐゴシック"/>
                <a:cs typeface="Arial"/>
              </a:rPr>
              <a:t>Under contract with HHS, MeHI provides subject matter expertise, policy guidance, project management and operational support to EOHHS for their statewide health information exchange.  </a:t>
            </a:r>
            <a:endParaRPr lang="en-US" sz="1600">
              <a:solidFill>
                <a:srgbClr val="FF0000"/>
              </a:solidFill>
              <a:ea typeface="ＭＳ Ｐゴシック"/>
              <a:cs typeface="Arial"/>
            </a:endParaRPr>
          </a:p>
        </p:txBody>
      </p:sp>
      <p:sp>
        <p:nvSpPr>
          <p:cNvPr id="2" name="TextBox 1"/>
          <p:cNvSpPr txBox="1"/>
          <p:nvPr/>
        </p:nvSpPr>
        <p:spPr>
          <a:xfrm>
            <a:off x="5641247" y="3320364"/>
            <a:ext cx="5456934" cy="338554"/>
          </a:xfrm>
          <a:prstGeom prst="rect">
            <a:avLst/>
          </a:prstGeom>
          <a:noFill/>
        </p:spPr>
        <p:txBody>
          <a:bodyPr wrap="square" rtlCol="0">
            <a:spAutoFit/>
          </a:bodyPr>
          <a:lstStyle/>
          <a:p>
            <a:pPr lvl="0">
              <a:defRPr/>
            </a:pPr>
            <a:r>
              <a:rPr lang="en-US" sz="1600" b="1">
                <a:solidFill>
                  <a:srgbClr val="002060"/>
                </a:solidFill>
                <a:ea typeface="ＭＳ Ｐゴシック" charset="0"/>
              </a:rPr>
              <a:t>Trusted Partner to EOHHS through Mass </a:t>
            </a:r>
            <a:r>
              <a:rPr lang="en-US" sz="1600" b="1" err="1">
                <a:solidFill>
                  <a:srgbClr val="002060"/>
                </a:solidFill>
                <a:ea typeface="ＭＳ Ｐゴシック" charset="0"/>
              </a:rPr>
              <a:t>HIway</a:t>
            </a:r>
            <a:r>
              <a:rPr lang="en-US" sz="1600" b="1">
                <a:solidFill>
                  <a:srgbClr val="002060"/>
                </a:solidFill>
                <a:ea typeface="ＭＳ Ｐゴシック" charset="0"/>
              </a:rPr>
              <a:t> Contract</a:t>
            </a:r>
          </a:p>
        </p:txBody>
      </p:sp>
      <p:sp>
        <p:nvSpPr>
          <p:cNvPr id="3" name="TextBox 2">
            <a:extLst>
              <a:ext uri="{FF2B5EF4-FFF2-40B4-BE49-F238E27FC236}">
                <a16:creationId xmlns:a16="http://schemas.microsoft.com/office/drawing/2014/main" id="{7BB92665-2F97-1589-191E-415F47F0668F}"/>
              </a:ext>
            </a:extLst>
          </p:cNvPr>
          <p:cNvSpPr txBox="1"/>
          <p:nvPr/>
        </p:nvSpPr>
        <p:spPr>
          <a:xfrm>
            <a:off x="5638783" y="4548880"/>
            <a:ext cx="5225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Calibri" panose="020F0502020204030204"/>
                <a:ea typeface="ＭＳ Ｐゴシック" charset="0"/>
                <a:cs typeface="+mn-cs"/>
              </a:rPr>
              <a:t>Workforce Development </a:t>
            </a:r>
          </a:p>
        </p:txBody>
      </p:sp>
      <p:sp>
        <p:nvSpPr>
          <p:cNvPr id="44" name="TextBox 95">
            <a:extLst>
              <a:ext uri="{FF2B5EF4-FFF2-40B4-BE49-F238E27FC236}">
                <a16:creationId xmlns:a16="http://schemas.microsoft.com/office/drawing/2014/main" id="{FE890A4F-4118-4F36-9A02-86C6C489FCAE}"/>
              </a:ext>
            </a:extLst>
          </p:cNvPr>
          <p:cNvSpPr txBox="1"/>
          <p:nvPr/>
        </p:nvSpPr>
        <p:spPr>
          <a:xfrm>
            <a:off x="5724996" y="4804283"/>
            <a:ext cx="6329493" cy="132343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a:solidFill>
                  <a:srgbClr val="404040"/>
                </a:solidFill>
                <a:ea typeface="ＭＳ Ｐゴシック"/>
                <a:cs typeface="Arial"/>
              </a:rPr>
              <a:t>Health IT Mentorship Program</a:t>
            </a:r>
          </a:p>
          <a:p>
            <a:pPr marL="285750" indent="-285750">
              <a:buFont typeface="Arial" panose="020B0604020202020204" pitchFamily="34" charset="0"/>
              <a:buChar char="•"/>
            </a:pPr>
            <a:r>
              <a:rPr lang="en-US" sz="1600">
                <a:solidFill>
                  <a:srgbClr val="404040"/>
                </a:solidFill>
                <a:ea typeface="ＭＳ Ｐゴシック" charset="0"/>
                <a:cs typeface="Arial" panose="020B0604020202020204" pitchFamily="34" charset="0"/>
              </a:rPr>
              <a:t>Monthly Cybersecurity Trainings for Healthcare Community in partnership with </a:t>
            </a:r>
            <a:r>
              <a:rPr lang="en-US" sz="1600" err="1">
                <a:solidFill>
                  <a:srgbClr val="404040"/>
                </a:solidFill>
                <a:ea typeface="ＭＳ Ｐゴシック" charset="0"/>
                <a:cs typeface="Arial" panose="020B0604020202020204" pitchFamily="34" charset="0"/>
              </a:rPr>
              <a:t>MassCyberCenter</a:t>
            </a:r>
            <a:endParaRPr lang="en-US" sz="1600">
              <a:solidFill>
                <a:srgbClr val="404040"/>
              </a:solidFill>
              <a:ea typeface="ＭＳ Ｐゴシック" charset="0"/>
              <a:cs typeface="Arial" panose="020B0604020202020204" pitchFamily="34" charset="0"/>
            </a:endParaRPr>
          </a:p>
          <a:p>
            <a:pPr marL="285750" indent="-285750">
              <a:buFont typeface="Arial" panose="020B0604020202020204" pitchFamily="34" charset="0"/>
              <a:buChar char="•"/>
            </a:pPr>
            <a:r>
              <a:rPr lang="en-US" sz="1600">
                <a:solidFill>
                  <a:srgbClr val="404040"/>
                </a:solidFill>
                <a:ea typeface="ＭＳ Ｐゴシック"/>
                <a:cs typeface="Arial"/>
              </a:rPr>
              <a:t>Jobs Boards focused on Digital Health and Health IT career opportunities</a:t>
            </a:r>
            <a:endParaRPr lang="en-US" sz="1600">
              <a:solidFill>
                <a:srgbClr val="FF0000"/>
              </a:solidFill>
              <a:ea typeface="ＭＳ Ｐゴシック" charset="0"/>
            </a:endParaRPr>
          </a:p>
        </p:txBody>
      </p:sp>
    </p:spTree>
    <p:extLst>
      <p:ext uri="{BB962C8B-B14F-4D97-AF65-F5344CB8AC3E}">
        <p14:creationId xmlns:p14="http://schemas.microsoft.com/office/powerpoint/2010/main" val="349537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5574" y="254748"/>
            <a:ext cx="8823325" cy="50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accent5">
                    <a:lumMod val="50000"/>
                  </a:schemeClr>
                </a:solidFill>
                <a:latin typeface="+mn-lt"/>
                <a:cs typeface="Arial" panose="020B0604020202020204" pitchFamily="34" charset="0"/>
              </a:rPr>
              <a:t>Digital Health Sandbox Program</a:t>
            </a:r>
          </a:p>
        </p:txBody>
      </p:sp>
      <p:sp>
        <p:nvSpPr>
          <p:cNvPr id="3" name="Rectangle 2"/>
          <p:cNvSpPr/>
          <p:nvPr/>
        </p:nvSpPr>
        <p:spPr>
          <a:xfrm>
            <a:off x="412776" y="2433092"/>
            <a:ext cx="4979331" cy="3924151"/>
          </a:xfrm>
          <a:prstGeom prst="rect">
            <a:avLst/>
          </a:prstGeom>
        </p:spPr>
        <p:txBody>
          <a:bodyPr wrap="square">
            <a:spAutoFit/>
          </a:bodyPr>
          <a:lstStyle/>
          <a:p>
            <a:pPr marL="341313" lvl="1" indent="-169863" defTabSz="457038" fontAlgn="base">
              <a:spcAft>
                <a:spcPts val="600"/>
              </a:spcAft>
              <a:buFont typeface="Arial" panose="020B0604020202020204" pitchFamily="34" charset="0"/>
              <a:buChar char="•"/>
              <a:defRPr/>
            </a:pPr>
            <a:r>
              <a:rPr lang="en-US">
                <a:solidFill>
                  <a:schemeClr val="accent5">
                    <a:lumMod val="50000"/>
                  </a:schemeClr>
                </a:solidFill>
                <a:cs typeface="Arial" panose="020B0604020202020204" pitchFamily="34" charset="0"/>
              </a:rPr>
              <a:t>Establishing a vetted network of Sandboxes that leverage their existing experience and expertise to support product development</a:t>
            </a:r>
          </a:p>
          <a:p>
            <a:pPr marL="341313" lvl="1" indent="-169863" defTabSz="457038" fontAlgn="base">
              <a:spcAft>
                <a:spcPts val="600"/>
              </a:spcAft>
              <a:buFont typeface="Arial" panose="020B0604020202020204" pitchFamily="34" charset="0"/>
              <a:buChar char="•"/>
              <a:defRPr/>
            </a:pPr>
            <a:r>
              <a:rPr lang="en-US">
                <a:solidFill>
                  <a:schemeClr val="accent5">
                    <a:lumMod val="50000"/>
                  </a:schemeClr>
                </a:solidFill>
                <a:cs typeface="Arial" panose="020B0604020202020204" pitchFamily="34" charset="0"/>
              </a:rPr>
              <a:t>Engaging with digital health companies and matching them with Sandboxes that have the specific capabilities to meet their needs</a:t>
            </a:r>
          </a:p>
          <a:p>
            <a:pPr marL="341313" lvl="1" indent="-169863" defTabSz="457038" fontAlgn="base">
              <a:spcAft>
                <a:spcPts val="600"/>
              </a:spcAft>
              <a:buFont typeface="Arial" panose="020B0604020202020204" pitchFamily="34" charset="0"/>
              <a:buChar char="•"/>
              <a:defRPr/>
            </a:pPr>
            <a:r>
              <a:rPr lang="en-US">
                <a:solidFill>
                  <a:schemeClr val="accent5">
                    <a:lumMod val="50000"/>
                  </a:schemeClr>
                </a:solidFill>
                <a:cs typeface="Arial" panose="020B0604020202020204" pitchFamily="34" charset="0"/>
              </a:rPr>
              <a:t>Providing funding for promising validation projects through our Challenge and Rolling grants</a:t>
            </a:r>
          </a:p>
          <a:p>
            <a:pPr marL="341313" lvl="1" indent="-169863" defTabSz="457038" fontAlgn="base">
              <a:spcAft>
                <a:spcPts val="600"/>
              </a:spcAft>
              <a:buFont typeface="Arial" panose="020B0604020202020204" pitchFamily="34" charset="0"/>
              <a:buChar char="•"/>
              <a:defRPr/>
            </a:pPr>
            <a:r>
              <a:rPr lang="en-US">
                <a:solidFill>
                  <a:schemeClr val="accent5">
                    <a:lumMod val="50000"/>
                  </a:schemeClr>
                </a:solidFill>
                <a:cs typeface="Arial" panose="020B0604020202020204" pitchFamily="34" charset="0"/>
              </a:rPr>
              <a:t>Promoting best practice sharing</a:t>
            </a:r>
            <a:r>
              <a:rPr kumimoji="0" lang="en-US" b="0" i="0" u="none" strike="noStrike" kern="1200" cap="none" spc="0" normalizeH="0" baseline="0" noProof="0">
                <a:ln>
                  <a:noFill/>
                </a:ln>
                <a:solidFill>
                  <a:schemeClr val="accent5">
                    <a:lumMod val="50000"/>
                  </a:schemeClr>
                </a:solidFill>
                <a:effectLst/>
                <a:uLnTx/>
                <a:uFillTx/>
                <a:ea typeface="Calibri" panose="020F0502020204030204" pitchFamily="34" charset="0"/>
                <a:cs typeface="Arial" panose="020B0604020202020204" pitchFamily="34" charset="0"/>
              </a:rPr>
              <a:t> </a:t>
            </a:r>
            <a:r>
              <a:rPr lang="en-US">
                <a:solidFill>
                  <a:schemeClr val="accent5">
                    <a:lumMod val="50000"/>
                  </a:schemeClr>
                </a:solidFill>
                <a:ea typeface="Calibri" panose="020F0502020204030204" pitchFamily="34" charset="0"/>
                <a:cs typeface="Arial" panose="020B0604020202020204" pitchFamily="34" charset="0"/>
              </a:rPr>
              <a:t>among Sandbox partners to optimize the value of the Network and promote the strength of the digital health ecosystem in MA</a:t>
            </a:r>
            <a:endParaRPr kumimoji="0" lang="en-US" b="1" i="0" u="none" strike="noStrike" kern="1200" cap="none" spc="0" normalizeH="0" baseline="0" noProof="0">
              <a:ln>
                <a:noFill/>
              </a:ln>
              <a:solidFill>
                <a:schemeClr val="accent5">
                  <a:lumMod val="50000"/>
                </a:schemeClr>
              </a:solidFill>
              <a:effectLst/>
              <a:uLnTx/>
              <a:uFillTx/>
              <a:ea typeface="Calibri" panose="020F0502020204030204" pitchFamily="34" charset="0"/>
              <a:cs typeface="Arial" panose="020B0604020202020204" pitchFamily="34" charset="0"/>
            </a:endParaRPr>
          </a:p>
        </p:txBody>
      </p:sp>
      <p:sp>
        <p:nvSpPr>
          <p:cNvPr id="4" name="TextBox 3"/>
          <p:cNvSpPr txBox="1"/>
          <p:nvPr/>
        </p:nvSpPr>
        <p:spPr>
          <a:xfrm>
            <a:off x="265574" y="1340318"/>
            <a:ext cx="5508925" cy="923330"/>
          </a:xfrm>
          <a:prstGeom prst="rect">
            <a:avLst/>
          </a:prstGeom>
          <a:noFill/>
        </p:spPr>
        <p:txBody>
          <a:bodyPr wrap="square" rtlCol="0">
            <a:spAutoFit/>
          </a:bodyPr>
          <a:lstStyle/>
          <a:p>
            <a:pPr defTabSz="457038" fontAlgn="base">
              <a:spcAft>
                <a:spcPts val="1200"/>
              </a:spcAft>
              <a:defRPr/>
            </a:pPr>
            <a:r>
              <a:rPr lang="en-US">
                <a:solidFill>
                  <a:schemeClr val="accent5">
                    <a:lumMod val="50000"/>
                  </a:schemeClr>
                </a:solidFill>
                <a:ea typeface="ＭＳ Ｐゴシック" charset="0"/>
                <a:cs typeface="Arial" panose="020B0604020202020204" pitchFamily="34" charset="0"/>
              </a:rPr>
              <a:t>The Digital Health Sandbox Program accelerates </a:t>
            </a:r>
            <a:r>
              <a:rPr lang="en-US">
                <a:solidFill>
                  <a:schemeClr val="accent5">
                    <a:lumMod val="50000"/>
                  </a:schemeClr>
                </a:solidFill>
                <a:cs typeface="Arial" panose="020B0604020202020204" pitchFamily="34" charset="0"/>
              </a:rPr>
              <a:t>digital health companies on their growth path and expands the knowledge base of MA R&amp;D organizations by: </a:t>
            </a:r>
          </a:p>
        </p:txBody>
      </p:sp>
      <p:pic>
        <p:nvPicPr>
          <p:cNvPr id="9" name="Picture 4" descr="No alternative text description for this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026" y="3264458"/>
            <a:ext cx="1868901" cy="2711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media-exp1.licdn.com/dms/image/sync/D4E34AQG9cPSOjivbrA/ugc-proxy-shrink_800/0/1662042002002?e=1670274000&amp;v=beta&amp;t=rMrNHIzHQRc-X_5hzCINzBJfoQBJIVaaEpWOZew2ac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026" y="1487831"/>
            <a:ext cx="1913345" cy="13536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srcRect t="3800"/>
          <a:stretch/>
        </p:blipFill>
        <p:spPr>
          <a:xfrm>
            <a:off x="7927371" y="1487829"/>
            <a:ext cx="2104990" cy="135369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4125" y="3264459"/>
            <a:ext cx="2010150" cy="1130709"/>
          </a:xfrm>
          <a:prstGeom prst="rect">
            <a:avLst/>
          </a:prstGeom>
        </p:spPr>
      </p:pic>
      <p:pic>
        <p:nvPicPr>
          <p:cNvPr id="15" name="Picture 14"/>
          <p:cNvPicPr>
            <a:picLocks noChangeAspect="1"/>
          </p:cNvPicPr>
          <p:nvPr/>
        </p:nvPicPr>
        <p:blipFill rotWithShape="1">
          <a:blip r:embed="rId7"/>
          <a:srcRect l="36119" t="12676" r="35937" b="20961"/>
          <a:stretch/>
        </p:blipFill>
        <p:spPr>
          <a:xfrm>
            <a:off x="10123657" y="3264459"/>
            <a:ext cx="1756263" cy="2711001"/>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399" r="52108" b="4615"/>
          <a:stretch/>
        </p:blipFill>
        <p:spPr>
          <a:xfrm>
            <a:off x="8046900" y="4609567"/>
            <a:ext cx="1864601" cy="1365893"/>
          </a:xfrm>
          <a:prstGeom prst="rect">
            <a:avLst/>
          </a:prstGeom>
        </p:spPr>
      </p:pic>
      <p:pic>
        <p:nvPicPr>
          <p:cNvPr id="18" name="Picture 2" descr="View of lab or conference room at MD PnP"/>
          <p:cNvPicPr>
            <a:picLocks noChangeAspect="1" noChangeArrowheads="1"/>
          </p:cNvPicPr>
          <p:nvPr/>
        </p:nvPicPr>
        <p:blipFill rotWithShape="1">
          <a:blip r:embed="rId9">
            <a:extLst>
              <a:ext uri="{28A0092B-C50C-407E-A947-70E740481C1C}">
                <a14:useLocalDpi xmlns:a14="http://schemas.microsoft.com/office/drawing/2010/main" val="0"/>
              </a:ext>
            </a:extLst>
          </a:blip>
          <a:srcRect l="1029"/>
          <a:stretch/>
        </p:blipFill>
        <p:spPr bwMode="auto">
          <a:xfrm>
            <a:off x="10021199" y="1487829"/>
            <a:ext cx="1890033" cy="13536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a state with locations&#10;&#10;AI-generated content may be incorrect.">
            <a:extLst>
              <a:ext uri="{FF2B5EF4-FFF2-40B4-BE49-F238E27FC236}">
                <a16:creationId xmlns:a16="http://schemas.microsoft.com/office/drawing/2014/main" id="{E1E1727D-6234-D17B-05F2-0B9863B3E7C0}"/>
              </a:ext>
            </a:extLst>
          </p:cNvPr>
          <p:cNvPicPr>
            <a:picLocks noChangeAspect="1"/>
          </p:cNvPicPr>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16071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5574" y="254748"/>
            <a:ext cx="8823325" cy="50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alibri" panose="020F0502020204030204"/>
                <a:ea typeface="+mj-ea"/>
                <a:cs typeface="Arial" panose="020B0604020202020204" pitchFamily="34" charset="0"/>
              </a:rPr>
              <a:t>Digital Health Sandbox Program</a:t>
            </a:r>
          </a:p>
        </p:txBody>
      </p:sp>
      <p:sp>
        <p:nvSpPr>
          <p:cNvPr id="3" name="Rectangle 2"/>
          <p:cNvSpPr/>
          <p:nvPr/>
        </p:nvSpPr>
        <p:spPr>
          <a:xfrm>
            <a:off x="412776" y="2433092"/>
            <a:ext cx="4979331" cy="3924151"/>
          </a:xfrm>
          <a:prstGeom prst="rect">
            <a:avLst/>
          </a:prstGeom>
        </p:spPr>
        <p:txBody>
          <a:bodyPr wrap="square">
            <a:spAutoFit/>
          </a:bodyPr>
          <a:lstStyle/>
          <a:p>
            <a:pPr marL="341313" marR="0" lvl="1" indent="-169863" algn="l" defTabSz="457038"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Establishing a vetted network of Sandboxes that leverage their existing experience and expertise to support product development</a:t>
            </a:r>
          </a:p>
          <a:p>
            <a:pPr marL="341313" marR="0" lvl="1" indent="-169863" algn="l" defTabSz="457038"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Engaging with digital health companies and matching them with Sandboxes that have the specific capabilities to meet their needs</a:t>
            </a:r>
          </a:p>
          <a:p>
            <a:pPr marL="341313" marR="0" lvl="1" indent="-169863" algn="l" defTabSz="457038"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Providing funding for promising validation projects through our Challenge and Rolling grants</a:t>
            </a:r>
          </a:p>
          <a:p>
            <a:pPr marL="341313" marR="0" lvl="1" indent="-169863" algn="l" defTabSz="457038"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Promoting best practice sharing</a:t>
            </a: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Calibri" panose="020F0502020204030204" pitchFamily="34" charset="0"/>
                <a:cs typeface="Arial" panose="020B0604020202020204" pitchFamily="34" charset="0"/>
              </a:rPr>
              <a:t> among Sandbox partners to optimize the value of the Network and promote the strength of the digital health ecosystem in MA</a:t>
            </a:r>
            <a:endPar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Calibri" panose="020F0502020204030204" pitchFamily="34" charset="0"/>
              <a:cs typeface="Arial" panose="020B0604020202020204" pitchFamily="34" charset="0"/>
            </a:endParaRPr>
          </a:p>
        </p:txBody>
      </p:sp>
      <p:sp>
        <p:nvSpPr>
          <p:cNvPr id="4" name="TextBox 3"/>
          <p:cNvSpPr txBox="1"/>
          <p:nvPr/>
        </p:nvSpPr>
        <p:spPr>
          <a:xfrm>
            <a:off x="265574" y="1340318"/>
            <a:ext cx="5508925" cy="923330"/>
          </a:xfrm>
          <a:prstGeom prst="rect">
            <a:avLst/>
          </a:prstGeom>
          <a:noFill/>
        </p:spPr>
        <p:txBody>
          <a:bodyPr wrap="square" rtlCol="0">
            <a:spAutoFit/>
          </a:bodyPr>
          <a:lstStyle/>
          <a:p>
            <a:pPr marL="0" marR="0" lvl="0" indent="0" algn="l" defTabSz="457038" rtl="0" eaLnBrk="1" fontAlgn="base"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ＭＳ Ｐゴシック" charset="0"/>
                <a:cs typeface="Arial" panose="020B0604020202020204" pitchFamily="34" charset="0"/>
              </a:rPr>
              <a:t>The Digital Health Sandbox Program accelerates </a:t>
            </a: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digital health companies on their growth path and expands the knowledge base of MA R&amp;D organizations by: </a:t>
            </a:r>
          </a:p>
        </p:txBody>
      </p:sp>
      <p:pic>
        <p:nvPicPr>
          <p:cNvPr id="9" name="Picture 4" descr="No alternative text description for this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026" y="3264458"/>
            <a:ext cx="1868901" cy="2711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media-exp1.licdn.com/dms/image/sync/D4E34AQG9cPSOjivbrA/ugc-proxy-shrink_800/0/1662042002002?e=1670274000&amp;v=beta&amp;t=rMrNHIzHQRc-X_5hzCINzBJfoQBJIVaaEpWOZew2ac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026" y="1487831"/>
            <a:ext cx="1913345" cy="13536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srcRect t="3800"/>
          <a:stretch/>
        </p:blipFill>
        <p:spPr>
          <a:xfrm>
            <a:off x="7927371" y="1487829"/>
            <a:ext cx="2104990" cy="135369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4125" y="3264459"/>
            <a:ext cx="2010150" cy="1130709"/>
          </a:xfrm>
          <a:prstGeom prst="rect">
            <a:avLst/>
          </a:prstGeom>
        </p:spPr>
      </p:pic>
      <p:pic>
        <p:nvPicPr>
          <p:cNvPr id="15" name="Picture 14"/>
          <p:cNvPicPr>
            <a:picLocks noChangeAspect="1"/>
          </p:cNvPicPr>
          <p:nvPr/>
        </p:nvPicPr>
        <p:blipFill rotWithShape="1">
          <a:blip r:embed="rId7"/>
          <a:srcRect l="36119" t="12676" r="35937" b="20961"/>
          <a:stretch/>
        </p:blipFill>
        <p:spPr>
          <a:xfrm>
            <a:off x="10123657" y="3264459"/>
            <a:ext cx="1756263" cy="2711001"/>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399" r="52108" b="4615"/>
          <a:stretch/>
        </p:blipFill>
        <p:spPr>
          <a:xfrm>
            <a:off x="8046900" y="4609567"/>
            <a:ext cx="1864601" cy="1365893"/>
          </a:xfrm>
          <a:prstGeom prst="rect">
            <a:avLst/>
          </a:prstGeom>
        </p:spPr>
      </p:pic>
      <p:pic>
        <p:nvPicPr>
          <p:cNvPr id="18" name="Picture 2" descr="View of lab or conference room at MD PnP"/>
          <p:cNvPicPr>
            <a:picLocks noChangeAspect="1" noChangeArrowheads="1"/>
          </p:cNvPicPr>
          <p:nvPr/>
        </p:nvPicPr>
        <p:blipFill rotWithShape="1">
          <a:blip r:embed="rId9">
            <a:extLst>
              <a:ext uri="{28A0092B-C50C-407E-A947-70E740481C1C}">
                <a14:useLocalDpi xmlns:a14="http://schemas.microsoft.com/office/drawing/2010/main" val="0"/>
              </a:ext>
            </a:extLst>
          </a:blip>
          <a:srcRect l="1029"/>
          <a:stretch/>
        </p:blipFill>
        <p:spPr bwMode="auto">
          <a:xfrm>
            <a:off x="10021199" y="1487829"/>
            <a:ext cx="1890033" cy="135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61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 investigator funding opportunit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37" y="1766380"/>
            <a:ext cx="1899701" cy="126646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600">
                <a:latin typeface="+mn-lt"/>
                <a:cs typeface="Arial" panose="020B0604020202020204" pitchFamily="34" charset="0"/>
              </a:rPr>
              <a:t>Sandbox Resources</a:t>
            </a:r>
          </a:p>
        </p:txBody>
      </p:sp>
      <p:pic>
        <p:nvPicPr>
          <p:cNvPr id="5" name="Picture 2" descr="Abundant Life Logo and Build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667"/>
          <a:stretch/>
        </p:blipFill>
        <p:spPr bwMode="auto">
          <a:xfrm>
            <a:off x="2697040" y="4948941"/>
            <a:ext cx="1206207" cy="6349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603852" y="5041133"/>
            <a:ext cx="1927544" cy="411093"/>
          </a:xfrm>
          <a:prstGeom prst="rect">
            <a:avLst/>
          </a:prstGeom>
          <a:ln>
            <a:noFill/>
          </a:ln>
        </p:spPr>
      </p:pic>
      <p:pic>
        <p:nvPicPr>
          <p:cNvPr id="7" name="Picture 2" descr="M2D2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2540" y="5649942"/>
            <a:ext cx="1191528" cy="5749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4479442" y="4891278"/>
            <a:ext cx="1817777" cy="368112"/>
          </a:xfrm>
          <a:prstGeom prst="rect">
            <a:avLst/>
          </a:prstGeom>
          <a:ln>
            <a:noFill/>
          </a:ln>
        </p:spPr>
      </p:pic>
      <p:pic>
        <p:nvPicPr>
          <p:cNvPr id="15" name="Picture 2" descr="M2D2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973" y="4745500"/>
            <a:ext cx="1064926" cy="5138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itre Corporation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50587" y="5522327"/>
            <a:ext cx="1517581" cy="6247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bundant Life Logo and Buildi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4667"/>
          <a:stretch/>
        </p:blipFill>
        <p:spPr bwMode="auto">
          <a:xfrm>
            <a:off x="8267107" y="4846785"/>
            <a:ext cx="1275147" cy="6711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Rectangle 22"/>
          <p:cNvSpPr/>
          <p:nvPr/>
        </p:nvSpPr>
        <p:spPr>
          <a:xfrm>
            <a:off x="521753" y="1229450"/>
            <a:ext cx="3532818" cy="492443"/>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a:ln>
                  <a:noFill/>
                </a:ln>
                <a:solidFill>
                  <a:srgbClr val="213368"/>
                </a:solidFill>
                <a:effectLst/>
                <a:uLnTx/>
                <a:uFillTx/>
                <a:latin typeface="Calibri" panose="020F0502020204030204"/>
                <a:ea typeface="+mn-ea"/>
                <a:cs typeface="+mn-cs"/>
              </a:rPr>
              <a:t>Pilot Partners</a:t>
            </a:r>
          </a:p>
        </p:txBody>
      </p:sp>
      <p:sp>
        <p:nvSpPr>
          <p:cNvPr id="24" name="Rectangle 23"/>
          <p:cNvSpPr/>
          <p:nvPr/>
        </p:nvSpPr>
        <p:spPr>
          <a:xfrm>
            <a:off x="4290688" y="1227258"/>
            <a:ext cx="3525117" cy="492443"/>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a:ln>
                  <a:noFill/>
                </a:ln>
                <a:solidFill>
                  <a:srgbClr val="213368"/>
                </a:solidFill>
                <a:effectLst/>
                <a:uLnTx/>
                <a:uFillTx/>
                <a:latin typeface="Calibri" panose="020F0502020204030204"/>
                <a:ea typeface="+mn-ea"/>
                <a:cs typeface="+mn-cs"/>
              </a:rPr>
              <a:t>User Experience Testing</a:t>
            </a:r>
          </a:p>
        </p:txBody>
      </p:sp>
      <p:sp>
        <p:nvSpPr>
          <p:cNvPr id="25" name="Rectangle 24"/>
          <p:cNvSpPr/>
          <p:nvPr/>
        </p:nvSpPr>
        <p:spPr>
          <a:xfrm>
            <a:off x="8153725" y="1224516"/>
            <a:ext cx="3519915" cy="492443"/>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a:ln>
                  <a:noFill/>
                </a:ln>
                <a:solidFill>
                  <a:srgbClr val="213368"/>
                </a:solidFill>
                <a:effectLst/>
                <a:uLnTx/>
                <a:uFillTx/>
                <a:latin typeface="Calibri" panose="020F0502020204030204"/>
                <a:ea typeface="+mn-ea"/>
                <a:cs typeface="+mn-cs"/>
              </a:rPr>
              <a:t>Focus Groups</a:t>
            </a:r>
          </a:p>
        </p:txBody>
      </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26696" y="5796439"/>
            <a:ext cx="1622203" cy="463964"/>
          </a:xfrm>
          <a:prstGeom prst="rect">
            <a:avLst/>
          </a:prstGeom>
          <a:ln>
            <a:noFill/>
          </a:ln>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0497" y="4846785"/>
            <a:ext cx="1908151" cy="545746"/>
          </a:xfrm>
          <a:prstGeom prst="rect">
            <a:avLst/>
          </a:prstGeom>
          <a:ln>
            <a:noFill/>
          </a:ln>
        </p:spPr>
      </p:pic>
      <p:pic>
        <p:nvPicPr>
          <p:cNvPr id="32" name="Picture 2" descr="http://dev.massdigitalhealth.org/sites/mehi/files/images/Digital_Health/PracticePoint3.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33615"/>
          <a:stretch/>
        </p:blipFill>
        <p:spPr bwMode="auto">
          <a:xfrm>
            <a:off x="2716819" y="4484106"/>
            <a:ext cx="1187021" cy="4070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dev.massdigitalhealth.org/sites/mehi/files/images/Digital_Health/PracticePoint3.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33615"/>
          <a:stretch/>
        </p:blipFill>
        <p:spPr bwMode="auto">
          <a:xfrm>
            <a:off x="4385323" y="5407652"/>
            <a:ext cx="1572045" cy="5391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85109" y="5392531"/>
            <a:ext cx="1593444" cy="366318"/>
          </a:xfrm>
          <a:prstGeom prst="rect">
            <a:avLst/>
          </a:prstGeom>
          <a:ln>
            <a:noFill/>
          </a:ln>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0666" y="5738651"/>
            <a:ext cx="1715019" cy="394266"/>
          </a:xfrm>
          <a:prstGeom prst="rect">
            <a:avLst/>
          </a:prstGeom>
          <a:ln>
            <a:noFill/>
          </a:ln>
        </p:spPr>
      </p:pic>
      <p:pic>
        <p:nvPicPr>
          <p:cNvPr id="5122" name="Picture 2" descr="Image"/>
          <p:cNvPicPr>
            <a:picLocks noChangeAspect="1" noChangeArrowheads="1"/>
          </p:cNvPicPr>
          <p:nvPr/>
        </p:nvPicPr>
        <p:blipFill rotWithShape="1">
          <a:blip r:embed="rId16">
            <a:extLst>
              <a:ext uri="{28A0092B-C50C-407E-A947-70E740481C1C}">
                <a14:useLocalDpi xmlns:a14="http://schemas.microsoft.com/office/drawing/2010/main" val="0"/>
              </a:ext>
            </a:extLst>
          </a:blip>
          <a:srcRect t="3097" r="5638"/>
          <a:stretch/>
        </p:blipFill>
        <p:spPr bwMode="auto">
          <a:xfrm>
            <a:off x="2418739" y="1776761"/>
            <a:ext cx="1635695" cy="12538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07396" y="1765718"/>
            <a:ext cx="1773436" cy="12649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18"/>
          <a:srcRect t="8636" r="40" b="19700"/>
          <a:stretch/>
        </p:blipFill>
        <p:spPr>
          <a:xfrm>
            <a:off x="6051696" y="1760376"/>
            <a:ext cx="1771839" cy="1270281"/>
          </a:xfrm>
          <a:prstGeom prst="rect">
            <a:avLst/>
          </a:prstGeom>
        </p:spPr>
      </p:pic>
      <p:pic>
        <p:nvPicPr>
          <p:cNvPr id="36" name="Picture 35"/>
          <p:cNvPicPr>
            <a:picLocks noChangeAspect="1"/>
          </p:cNvPicPr>
          <p:nvPr/>
        </p:nvPicPr>
        <p:blipFill>
          <a:blip r:embed="rId19"/>
          <a:stretch>
            <a:fillRect/>
          </a:stretch>
        </p:blipFill>
        <p:spPr>
          <a:xfrm>
            <a:off x="8148864" y="1760376"/>
            <a:ext cx="3518597" cy="1293252"/>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D87D499C-E916-82A0-6BA5-B75C7C97640D}"/>
              </a:ext>
            </a:extLst>
          </p:cNvPr>
          <p:cNvPicPr>
            <a:picLocks noChangeAspect="1"/>
          </p:cNvPicPr>
          <p:nvPr/>
        </p:nvPicPr>
        <p:blipFill>
          <a:blip r:embed="rId20"/>
          <a:stretch>
            <a:fillRect/>
          </a:stretch>
        </p:blipFill>
        <p:spPr>
          <a:xfrm>
            <a:off x="540371" y="4533002"/>
            <a:ext cx="2088737" cy="309909"/>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8AAA1851-FB93-106F-52BB-8F0484B9A7CE}"/>
              </a:ext>
            </a:extLst>
          </p:cNvPr>
          <p:cNvPicPr>
            <a:picLocks noChangeAspect="1"/>
          </p:cNvPicPr>
          <p:nvPr/>
        </p:nvPicPr>
        <p:blipFill>
          <a:blip r:embed="rId20"/>
          <a:stretch>
            <a:fillRect/>
          </a:stretch>
        </p:blipFill>
        <p:spPr>
          <a:xfrm>
            <a:off x="4372457" y="4466743"/>
            <a:ext cx="2110825" cy="320951"/>
          </a:xfrm>
          <a:prstGeom prst="rect">
            <a:avLst/>
          </a:prstGeom>
        </p:spPr>
      </p:pic>
      <p:sp>
        <p:nvSpPr>
          <p:cNvPr id="10" name="Content Placeholder 2"/>
          <p:cNvSpPr txBox="1">
            <a:spLocks/>
          </p:cNvSpPr>
          <p:nvPr/>
        </p:nvSpPr>
        <p:spPr>
          <a:xfrm>
            <a:off x="4302942" y="1760376"/>
            <a:ext cx="3518597" cy="4572000"/>
          </a:xfrm>
          <a:prstGeom prst="rect">
            <a:avLst/>
          </a:prstGeom>
          <a:noFill/>
          <a:ln w="19050" cap="flat" cmpd="sng" algn="ctr">
            <a:solidFill>
              <a:srgbClr val="213368"/>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13368"/>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500" b="0" i="0" u="sng"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rPr>
              <a:t>These Sandboxes support the design and execution of user experience testing. They can also help recruit relevant participants and conduct testing in real and simulated settings.</a:t>
            </a:r>
          </a:p>
        </p:txBody>
      </p:sp>
      <p:sp>
        <p:nvSpPr>
          <p:cNvPr id="3" name="Content Placeholder 2"/>
          <p:cNvSpPr>
            <a:spLocks noGrp="1"/>
          </p:cNvSpPr>
          <p:nvPr>
            <p:ph idx="1"/>
          </p:nvPr>
        </p:nvSpPr>
        <p:spPr>
          <a:xfrm>
            <a:off x="528864" y="1760376"/>
            <a:ext cx="3518597" cy="4572000"/>
          </a:xfrm>
          <a:noFill/>
          <a:ln w="19050">
            <a:solidFill>
              <a:srgbClr val="213368"/>
            </a:solidFill>
          </a:ln>
        </p:spPr>
        <p:style>
          <a:lnRef idx="2">
            <a:schemeClr val="accent5"/>
          </a:lnRef>
          <a:fillRef idx="1">
            <a:schemeClr val="lt1"/>
          </a:fillRef>
          <a:effectRef idx="0">
            <a:schemeClr val="accent5"/>
          </a:effectRef>
          <a:fontRef idx="minor">
            <a:schemeClr val="dk1"/>
          </a:fontRef>
        </p:style>
        <p:txBody>
          <a:bodyPr/>
          <a:lstStyle/>
          <a:p>
            <a:pPr marL="0" indent="0" algn="ctr">
              <a:spcBef>
                <a:spcPts val="0"/>
              </a:spcBef>
              <a:buNone/>
            </a:pPr>
            <a:endParaRPr lang="en-US" sz="500" u="sng">
              <a:latin typeface="+mn-lt"/>
            </a:endParaRPr>
          </a:p>
          <a:p>
            <a:pPr marL="0" indent="0" algn="ctr">
              <a:spcBef>
                <a:spcPts val="600"/>
              </a:spcBef>
              <a:buNone/>
            </a:pPr>
            <a:endParaRPr lang="en-US" sz="2400" u="sng">
              <a:latin typeface="+mn-lt"/>
            </a:endParaRPr>
          </a:p>
          <a:p>
            <a:pPr marL="0" indent="0" algn="ctr">
              <a:spcBef>
                <a:spcPts val="600"/>
              </a:spcBef>
              <a:buNone/>
            </a:pPr>
            <a:endParaRPr lang="en-US" sz="2400" u="sng">
              <a:latin typeface="+mn-lt"/>
            </a:endParaRPr>
          </a:p>
          <a:p>
            <a:pPr marL="0" indent="0" algn="ctr">
              <a:spcBef>
                <a:spcPts val="600"/>
              </a:spcBef>
              <a:buNone/>
            </a:pPr>
            <a:endParaRPr lang="en-US" sz="2400" u="sng">
              <a:latin typeface="+mn-lt"/>
            </a:endParaRPr>
          </a:p>
          <a:p>
            <a:pPr marL="0" indent="0">
              <a:buNone/>
            </a:pPr>
            <a:r>
              <a:rPr lang="en-US" sz="1500">
                <a:latin typeface="+mn-lt"/>
              </a:rPr>
              <a:t>These Sandboxes provide access to clinical and non-clinical staff, patients, health plan members, senior living residents, family caregivers, and others to conduct small pilots in clinical and simulated settings.</a:t>
            </a:r>
          </a:p>
        </p:txBody>
      </p:sp>
      <p:sp>
        <p:nvSpPr>
          <p:cNvPr id="11" name="Content Placeholder 2"/>
          <p:cNvSpPr txBox="1">
            <a:spLocks/>
          </p:cNvSpPr>
          <p:nvPr/>
        </p:nvSpPr>
        <p:spPr>
          <a:xfrm>
            <a:off x="8148864" y="1760376"/>
            <a:ext cx="3518597" cy="4572000"/>
          </a:xfrm>
          <a:prstGeom prst="rect">
            <a:avLst/>
          </a:prstGeom>
          <a:noFill/>
          <a:ln w="19050" cap="flat" cmpd="sng" algn="ctr">
            <a:solidFill>
              <a:srgbClr val="213368"/>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13368"/>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500" b="0" i="0" u="sng"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213368"/>
                </a:solidFill>
                <a:effectLst/>
                <a:uLnTx/>
                <a:uFillTx/>
                <a:latin typeface="Calibri" panose="020F0502020204030204"/>
                <a:ea typeface="Tahoma" panose="020B0604030504040204" pitchFamily="34" charset="0"/>
                <a:cs typeface="Tahoma" panose="020B0604030504040204" pitchFamily="34" charset="0"/>
              </a:rPr>
              <a:t>These Sandboxes can design, organize, and run focus groups to give feedback on digital health solutions. Focus groups may include providers, administrators, IT or cybersecurity staff, payers, patients, senior living residents, family caregivers, and more.</a:t>
            </a:r>
          </a:p>
        </p:txBody>
      </p:sp>
    </p:spTree>
    <p:extLst>
      <p:ext uri="{BB962C8B-B14F-4D97-AF65-F5344CB8AC3E}">
        <p14:creationId xmlns:p14="http://schemas.microsoft.com/office/powerpoint/2010/main" val="4165121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597" y="1724561"/>
            <a:ext cx="3518597" cy="4572000"/>
          </a:xfrm>
          <a:noFill/>
          <a:ln w="19050">
            <a:solidFill>
              <a:srgbClr val="213368"/>
            </a:solidFill>
          </a:ln>
        </p:spPr>
        <p:style>
          <a:lnRef idx="2">
            <a:schemeClr val="accent5"/>
          </a:lnRef>
          <a:fillRef idx="1">
            <a:schemeClr val="lt1"/>
          </a:fillRef>
          <a:effectRef idx="0">
            <a:schemeClr val="accent5"/>
          </a:effectRef>
          <a:fontRef idx="minor">
            <a:schemeClr val="dk1"/>
          </a:fontRef>
        </p:style>
        <p:txBody>
          <a:bodyPr/>
          <a:lstStyle/>
          <a:p>
            <a:pPr marL="0" indent="0" algn="ctr">
              <a:spcBef>
                <a:spcPts val="0"/>
              </a:spcBef>
              <a:buNone/>
            </a:pPr>
            <a:endParaRPr lang="en-US" sz="500" u="sng"/>
          </a:p>
          <a:p>
            <a:pPr marL="0" indent="0">
              <a:buNone/>
            </a:pPr>
            <a:endParaRPr lang="en-US" sz="2400"/>
          </a:p>
          <a:p>
            <a:pPr marL="0" indent="0">
              <a:buNone/>
            </a:pPr>
            <a:endParaRPr lang="en-US" sz="1500"/>
          </a:p>
          <a:p>
            <a:pPr marL="0" indent="0">
              <a:buNone/>
            </a:pPr>
            <a:endParaRPr lang="en-US" sz="2400"/>
          </a:p>
          <a:p>
            <a:pPr marL="0" indent="0">
              <a:buNone/>
            </a:pPr>
            <a:r>
              <a:rPr lang="en-US" sz="1500"/>
              <a:t>These Sandboxes provide access to cutting-edge laboratory and medical equipment and simulated healthcare settings for research and testing. They can also provide guidance to design and conduct testing in their environments.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936" y="4514669"/>
            <a:ext cx="1968996" cy="563149"/>
          </a:xfrm>
          <a:prstGeom prst="rect">
            <a:avLst/>
          </a:prstGeom>
          <a:ln>
            <a:noFill/>
          </a:ln>
        </p:spPr>
      </p:pic>
      <p:pic>
        <p:nvPicPr>
          <p:cNvPr id="4098" name="Picture 2" descr="Hero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9701" y="1715175"/>
            <a:ext cx="3507180" cy="1359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600">
                <a:latin typeface="+mn-lt"/>
                <a:cs typeface="Arial" panose="020B0604020202020204" pitchFamily="34" charset="0"/>
              </a:rPr>
              <a:t>Sandbox Resources</a:t>
            </a:r>
          </a:p>
        </p:txBody>
      </p:sp>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602226" y="5138163"/>
            <a:ext cx="1977408" cy="444528"/>
          </a:xfrm>
          <a:prstGeom prst="rect">
            <a:avLst/>
          </a:prstGeom>
          <a:ln>
            <a:noFill/>
          </a:ln>
        </p:spPr>
      </p:pic>
      <p:pic>
        <p:nvPicPr>
          <p:cNvPr id="7" name="Picture 2" descr="M2D2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4469" y="5068578"/>
            <a:ext cx="1010605" cy="487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4430333" y="4615315"/>
            <a:ext cx="1794823" cy="440968"/>
          </a:xfrm>
          <a:prstGeom prst="rect">
            <a:avLst/>
          </a:prstGeom>
          <a:ln>
            <a:noFill/>
          </a:ln>
        </p:spPr>
      </p:pic>
      <p:pic>
        <p:nvPicPr>
          <p:cNvPr id="19" name="Picture 2" descr="Mitre Corporation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25325" y="5528509"/>
            <a:ext cx="1460222" cy="601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dev.massdigitalhealth.org/sites/mehi/files/images/Digital_Health/PracticePoint3.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3615"/>
          <a:stretch/>
        </p:blipFill>
        <p:spPr bwMode="auto">
          <a:xfrm>
            <a:off x="2442082" y="5643036"/>
            <a:ext cx="1510501" cy="5180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itre Corporation - Wikiped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886" y="4609707"/>
            <a:ext cx="1299525" cy="5349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itre Corporation - Wikipedi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37923" y="5095472"/>
            <a:ext cx="1475600" cy="6074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33948" y="4800065"/>
            <a:ext cx="2036246" cy="445669"/>
          </a:xfrm>
          <a:prstGeom prst="rect">
            <a:avLst/>
          </a:prstGeom>
          <a:ln>
            <a:noFill/>
          </a:ln>
        </p:spPr>
      </p:pic>
      <p:sp>
        <p:nvSpPr>
          <p:cNvPr id="5" name="Rectangle 4"/>
          <p:cNvSpPr/>
          <p:nvPr/>
        </p:nvSpPr>
        <p:spPr>
          <a:xfrm>
            <a:off x="561234" y="1242609"/>
            <a:ext cx="3519052" cy="452432"/>
          </a:xfrm>
          <a:prstGeom prst="rect">
            <a:avLst/>
          </a:prstGeom>
        </p:spPr>
        <p:txBody>
          <a:bodyPr wrap="square">
            <a:sp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rPr>
              <a:t>Lab Environments</a:t>
            </a:r>
          </a:p>
        </p:txBody>
      </p:sp>
      <p:sp>
        <p:nvSpPr>
          <p:cNvPr id="14" name="Rectangle 13"/>
          <p:cNvSpPr/>
          <p:nvPr/>
        </p:nvSpPr>
        <p:spPr>
          <a:xfrm>
            <a:off x="4297105" y="1241232"/>
            <a:ext cx="3512995" cy="492443"/>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a:ln>
                  <a:noFill/>
                </a:ln>
                <a:solidFill>
                  <a:srgbClr val="213368"/>
                </a:solidFill>
                <a:effectLst/>
                <a:uLnTx/>
                <a:uFillTx/>
                <a:latin typeface="Calibri" panose="020F0502020204030204"/>
                <a:ea typeface="+mn-ea"/>
                <a:cs typeface="+mn-cs"/>
              </a:rPr>
              <a:t>Research Partners</a:t>
            </a:r>
          </a:p>
        </p:txBody>
      </p:sp>
      <p:sp>
        <p:nvSpPr>
          <p:cNvPr id="16" name="Rectangle 15"/>
          <p:cNvSpPr/>
          <p:nvPr/>
        </p:nvSpPr>
        <p:spPr>
          <a:xfrm>
            <a:off x="8103184" y="1241232"/>
            <a:ext cx="3522300" cy="492443"/>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a:ln>
                  <a:noFill/>
                </a:ln>
                <a:solidFill>
                  <a:srgbClr val="213368"/>
                </a:solidFill>
                <a:effectLst/>
                <a:uLnTx/>
                <a:uFillTx/>
                <a:latin typeface="Calibri" panose="020F0502020204030204"/>
                <a:ea typeface="+mn-ea"/>
                <a:cs typeface="+mn-cs"/>
              </a:rPr>
              <a:t>Reimbursement SMEs</a:t>
            </a:r>
          </a:p>
        </p:txBody>
      </p:sp>
      <p:pic>
        <p:nvPicPr>
          <p:cNvPr id="29" name="Picture 28"/>
          <p:cNvPicPr>
            <a:picLocks noChangeAspect="1"/>
          </p:cNvPicPr>
          <p:nvPr/>
        </p:nvPicPr>
        <p:blipFill rotWithShape="1">
          <a:blip r:embed="rId13" cstate="print">
            <a:extLst>
              <a:ext uri="{28A0092B-C50C-407E-A947-70E740481C1C}">
                <a14:useLocalDpi xmlns:a14="http://schemas.microsoft.com/office/drawing/2010/main" val="0"/>
              </a:ext>
            </a:extLst>
          </a:blip>
          <a:srcRect r="14707"/>
          <a:stretch/>
        </p:blipFill>
        <p:spPr>
          <a:xfrm>
            <a:off x="527597" y="1724561"/>
            <a:ext cx="1654771" cy="1353413"/>
          </a:xfrm>
          <a:prstGeom prst="rect">
            <a:avLst/>
          </a:prstGeom>
        </p:spPr>
      </p:pic>
      <p:pic>
        <p:nvPicPr>
          <p:cNvPr id="17" name="Picture 16"/>
          <p:cNvPicPr>
            <a:picLocks noChangeAspect="1"/>
          </p:cNvPicPr>
          <p:nvPr/>
        </p:nvPicPr>
        <p:blipFill rotWithShape="1">
          <a:blip r:embed="rId14" cstate="print">
            <a:extLst>
              <a:ext uri="{28A0092B-C50C-407E-A947-70E740481C1C}">
                <a14:useLocalDpi xmlns:a14="http://schemas.microsoft.com/office/drawing/2010/main" val="0"/>
              </a:ext>
            </a:extLst>
          </a:blip>
          <a:srcRect l="2399" r="52108" b="4615"/>
          <a:stretch/>
        </p:blipFill>
        <p:spPr>
          <a:xfrm>
            <a:off x="2181206" y="1722643"/>
            <a:ext cx="1864601" cy="1352236"/>
          </a:xfrm>
          <a:prstGeom prst="rect">
            <a:avLst/>
          </a:prstGeom>
        </p:spPr>
      </p:pic>
      <p:pic>
        <p:nvPicPr>
          <p:cNvPr id="30" name="Picture 29"/>
          <p:cNvPicPr>
            <a:picLocks noChangeAspect="1"/>
          </p:cNvPicPr>
          <p:nvPr/>
        </p:nvPicPr>
        <p:blipFill rotWithShape="1">
          <a:blip r:embed="rId15"/>
          <a:srcRect l="9297" b="18681"/>
          <a:stretch/>
        </p:blipFill>
        <p:spPr>
          <a:xfrm>
            <a:off x="4308969" y="1705786"/>
            <a:ext cx="1760306" cy="136909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0323" y="5029527"/>
            <a:ext cx="2007037" cy="574028"/>
          </a:xfrm>
          <a:prstGeom prst="rect">
            <a:avLst/>
          </a:prstGeom>
          <a:ln>
            <a:noFill/>
          </a:ln>
        </p:spPr>
      </p:pic>
      <p:pic>
        <p:nvPicPr>
          <p:cNvPr id="34" name="Picture 2" descr="http://dev.massdigitalhealth.org/sites/mehi/files/images/Digital_Health/PracticePoint3.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33615"/>
          <a:stretch/>
        </p:blipFill>
        <p:spPr bwMode="auto">
          <a:xfrm>
            <a:off x="6356932" y="4592862"/>
            <a:ext cx="1369405" cy="46963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0413" y="5724676"/>
            <a:ext cx="1688854" cy="388251"/>
          </a:xfrm>
          <a:prstGeom prst="rect">
            <a:avLst/>
          </a:prstGeom>
          <a:ln>
            <a:noFill/>
          </a:ln>
        </p:spPr>
      </p:pic>
      <p:pic>
        <p:nvPicPr>
          <p:cNvPr id="36" name="Picture 35"/>
          <p:cNvPicPr>
            <a:picLocks noChangeAspect="1"/>
          </p:cNvPicPr>
          <p:nvPr/>
        </p:nvPicPr>
        <p:blipFill rotWithShape="1">
          <a:blip r:embed="rId18"/>
          <a:srcRect l="8462" r="19139"/>
          <a:stretch/>
        </p:blipFill>
        <p:spPr>
          <a:xfrm>
            <a:off x="6036979" y="1711766"/>
            <a:ext cx="1776544" cy="1363112"/>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7FFC8B99-A9EC-B580-EEA0-CA71250A9E86}"/>
              </a:ext>
            </a:extLst>
          </p:cNvPr>
          <p:cNvPicPr>
            <a:picLocks noChangeAspect="1"/>
          </p:cNvPicPr>
          <p:nvPr/>
        </p:nvPicPr>
        <p:blipFill>
          <a:blip r:embed="rId19"/>
          <a:stretch>
            <a:fillRect/>
          </a:stretch>
        </p:blipFill>
        <p:spPr>
          <a:xfrm>
            <a:off x="4394544" y="5648393"/>
            <a:ext cx="3314563" cy="552865"/>
          </a:xfrm>
          <a:prstGeom prst="rect">
            <a:avLst/>
          </a:prstGeom>
        </p:spPr>
      </p:pic>
      <p:sp>
        <p:nvSpPr>
          <p:cNvPr id="10" name="Content Placeholder 2"/>
          <p:cNvSpPr txBox="1">
            <a:spLocks/>
          </p:cNvSpPr>
          <p:nvPr/>
        </p:nvSpPr>
        <p:spPr>
          <a:xfrm>
            <a:off x="4302615" y="1722642"/>
            <a:ext cx="3518597" cy="4572000"/>
          </a:xfrm>
          <a:prstGeom prst="rect">
            <a:avLst/>
          </a:prstGeom>
          <a:noFill/>
          <a:ln w="19050" cap="flat" cmpd="sng" algn="ctr">
            <a:solidFill>
              <a:srgbClr val="213368"/>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13368"/>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500" b="0" i="0" u="sng"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rPr>
              <a:t>These Sandboxes provide access to experts to design and support the implementation of research projects, including focus groups, pilots, and clinical trials. They may also serve as research partners or advisors in applying for federal grant opportunities. </a:t>
            </a:r>
          </a:p>
        </p:txBody>
      </p:sp>
      <p:sp>
        <p:nvSpPr>
          <p:cNvPr id="11" name="Content Placeholder 2"/>
          <p:cNvSpPr txBox="1">
            <a:spLocks/>
          </p:cNvSpPr>
          <p:nvPr/>
        </p:nvSpPr>
        <p:spPr>
          <a:xfrm>
            <a:off x="8093993" y="1722642"/>
            <a:ext cx="3518597" cy="4572000"/>
          </a:xfrm>
          <a:prstGeom prst="rect">
            <a:avLst/>
          </a:prstGeom>
          <a:noFill/>
          <a:ln w="19050" cap="flat" cmpd="sng" algn="ctr">
            <a:solidFill>
              <a:srgbClr val="213368"/>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13368"/>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500" b="0" i="0" u="sng"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rPr>
              <a:t>These Sandboxes provide access to subject matter experts in the health insurance industry to provide consultation, feedback, and recommendations on reimbursement models, contracting, insurance products, and privacy/security needs.</a:t>
            </a:r>
          </a:p>
        </p:txBody>
      </p:sp>
    </p:spTree>
    <p:extLst>
      <p:ext uri="{BB962C8B-B14F-4D97-AF65-F5344CB8AC3E}">
        <p14:creationId xmlns:p14="http://schemas.microsoft.com/office/powerpoint/2010/main" val="115276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stretch>
            <a:fillRect/>
          </a:stretch>
        </p:blipFill>
        <p:spPr>
          <a:xfrm>
            <a:off x="2058313" y="1766932"/>
            <a:ext cx="1989894" cy="1373364"/>
          </a:xfrm>
          <a:prstGeom prst="rect">
            <a:avLst/>
          </a:prstGeom>
        </p:spPr>
      </p:pic>
      <p:pic>
        <p:nvPicPr>
          <p:cNvPr id="26" name="Picture 25"/>
          <p:cNvPicPr>
            <a:picLocks noChangeAspect="1"/>
          </p:cNvPicPr>
          <p:nvPr/>
        </p:nvPicPr>
        <p:blipFill rotWithShape="1">
          <a:blip r:embed="rId4"/>
          <a:srcRect l="10588" t="6584" r="15368" b="4583"/>
          <a:stretch/>
        </p:blipFill>
        <p:spPr>
          <a:xfrm>
            <a:off x="9829800" y="1775361"/>
            <a:ext cx="1827864" cy="1361951"/>
          </a:xfrm>
          <a:prstGeom prst="rect">
            <a:avLst/>
          </a:prstGeom>
        </p:spPr>
      </p:pic>
      <p:pic>
        <p:nvPicPr>
          <p:cNvPr id="5124" name="Picture 4" descr="Server Datacen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282" r="8779"/>
          <a:stretch/>
        </p:blipFill>
        <p:spPr bwMode="auto">
          <a:xfrm>
            <a:off x="525553" y="1773488"/>
            <a:ext cx="1580501" cy="13668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iew of lab or conference room at MD PnP"/>
          <p:cNvPicPr>
            <a:picLocks noChangeAspect="1" noChangeArrowheads="1"/>
          </p:cNvPicPr>
          <p:nvPr/>
        </p:nvPicPr>
        <p:blipFill rotWithShape="1">
          <a:blip r:embed="rId6">
            <a:extLst>
              <a:ext uri="{28A0092B-C50C-407E-A947-70E740481C1C}">
                <a14:useLocalDpi xmlns:a14="http://schemas.microsoft.com/office/drawing/2010/main" val="0"/>
              </a:ext>
            </a:extLst>
          </a:blip>
          <a:srcRect l="1029"/>
          <a:stretch/>
        </p:blipFill>
        <p:spPr bwMode="auto">
          <a:xfrm>
            <a:off x="4302941" y="1760376"/>
            <a:ext cx="1908343" cy="13668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600">
                <a:latin typeface="+mn-lt"/>
                <a:cs typeface="Arial" panose="020B0604020202020204" pitchFamily="34" charset="0"/>
              </a:rPr>
              <a:t>Sandbox Resources</a:t>
            </a:r>
          </a:p>
        </p:txBody>
      </p:sp>
      <p:pic>
        <p:nvPicPr>
          <p:cNvPr id="19" name="Picture 2" descr="Mitre Corporation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2161" y="4719734"/>
            <a:ext cx="1622029" cy="6677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Rectangle 22"/>
          <p:cNvSpPr/>
          <p:nvPr/>
        </p:nvSpPr>
        <p:spPr>
          <a:xfrm>
            <a:off x="481775" y="1229450"/>
            <a:ext cx="3612785" cy="492443"/>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a:ln>
                  <a:noFill/>
                </a:ln>
                <a:solidFill>
                  <a:srgbClr val="213368"/>
                </a:solidFill>
                <a:effectLst/>
                <a:uLnTx/>
                <a:uFillTx/>
                <a:latin typeface="Calibri" panose="020F0502020204030204"/>
                <a:ea typeface="+mn-ea"/>
                <a:cs typeface="+mn-cs"/>
              </a:rPr>
              <a:t>Data &amp; Machine Learning</a:t>
            </a:r>
          </a:p>
        </p:txBody>
      </p:sp>
      <p:sp>
        <p:nvSpPr>
          <p:cNvPr id="24" name="Rectangle 23"/>
          <p:cNvSpPr/>
          <p:nvPr/>
        </p:nvSpPr>
        <p:spPr>
          <a:xfrm>
            <a:off x="4303140" y="1227259"/>
            <a:ext cx="3511264" cy="492443"/>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a:ln>
                  <a:noFill/>
                </a:ln>
                <a:solidFill>
                  <a:srgbClr val="213368"/>
                </a:solidFill>
                <a:effectLst/>
                <a:uLnTx/>
                <a:uFillTx/>
                <a:latin typeface="Calibri" panose="020F0502020204030204"/>
                <a:ea typeface="+mn-ea"/>
                <a:cs typeface="+mn-cs"/>
              </a:rPr>
              <a:t>Cybersecurity Support</a:t>
            </a:r>
          </a:p>
        </p:txBody>
      </p:sp>
      <p:sp>
        <p:nvSpPr>
          <p:cNvPr id="25" name="Rectangle 24"/>
          <p:cNvSpPr/>
          <p:nvPr/>
        </p:nvSpPr>
        <p:spPr>
          <a:xfrm>
            <a:off x="8145348" y="961284"/>
            <a:ext cx="351458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3368"/>
                </a:solidFill>
                <a:effectLst/>
                <a:uLnTx/>
                <a:uFillTx/>
                <a:latin typeface="Calibri" panose="020F0502020204030204"/>
                <a:ea typeface="+mn-ea"/>
                <a:cs typeface="+mn-cs"/>
              </a:rPr>
              <a:t>Interoperability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3368"/>
                </a:solidFill>
                <a:effectLst/>
                <a:uLnTx/>
                <a:uFillTx/>
                <a:latin typeface="Calibri" panose="020F0502020204030204"/>
                <a:ea typeface="+mn-ea"/>
                <a:cs typeface="+mn-cs"/>
              </a:rPr>
              <a:t>EHR Integration</a:t>
            </a:r>
          </a:p>
        </p:txBody>
      </p:sp>
      <p:pic>
        <p:nvPicPr>
          <p:cNvPr id="27" name="Picture 2" descr="Mitre Corporation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2334" y="5700202"/>
            <a:ext cx="1517581" cy="6247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450" y="4630711"/>
            <a:ext cx="1697885" cy="371613"/>
          </a:xfrm>
          <a:prstGeom prst="rect">
            <a:avLst/>
          </a:prstGeom>
          <a:ln>
            <a:noFill/>
          </a:ln>
        </p:spPr>
      </p:pic>
      <p:pic>
        <p:nvPicPr>
          <p:cNvPr id="31" name="Picture 2" descr="http://www.mdpnp.org/images/32385edf7d0701e9090b0fe5afbf7dd7_foqr_o5fz.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40232" y="4802669"/>
            <a:ext cx="1561929" cy="5978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2" descr="http://dev.massdigitalhealth.org/sites/mehi/files/images/Digital_Health/PracticePoint3.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3615"/>
          <a:stretch/>
        </p:blipFill>
        <p:spPr bwMode="auto">
          <a:xfrm>
            <a:off x="5084975" y="5523393"/>
            <a:ext cx="2098250" cy="7195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mdpnp.org/images/32385edf7d0701e9090b0fe5afbf7dd7_foqr_o5fz.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5883" y="4989965"/>
            <a:ext cx="1519774" cy="5817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6" name="Picture 6" descr="Cyber Safety Lab"/>
          <p:cNvPicPr>
            <a:picLocks noChangeAspect="1" noChangeArrowheads="1"/>
          </p:cNvPicPr>
          <p:nvPr/>
        </p:nvPicPr>
        <p:blipFill rotWithShape="1">
          <a:blip r:embed="rId12">
            <a:extLst>
              <a:ext uri="{28A0092B-C50C-407E-A947-70E740481C1C}">
                <a14:useLocalDpi xmlns:a14="http://schemas.microsoft.com/office/drawing/2010/main" val="0"/>
              </a:ext>
            </a:extLst>
          </a:blip>
          <a:srcRect l="56749"/>
          <a:stretch/>
        </p:blipFill>
        <p:spPr bwMode="auto">
          <a:xfrm>
            <a:off x="6242297" y="1828823"/>
            <a:ext cx="1383654" cy="130491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mdpnp.mgh.harvard.edu/wp-content/uploads/2022/09/Equipment_Infusion-pump.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971" t="-1021" r="15360" b="1021"/>
          <a:stretch/>
        </p:blipFill>
        <p:spPr bwMode="auto">
          <a:xfrm>
            <a:off x="7966364" y="1712752"/>
            <a:ext cx="1925781" cy="1416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1293" y="4552544"/>
            <a:ext cx="1729759" cy="494725"/>
          </a:xfrm>
          <a:prstGeom prst="rect">
            <a:avLst/>
          </a:prstGeom>
          <a:ln>
            <a:noFill/>
          </a:ln>
        </p:spPr>
      </p:pic>
      <p:pic>
        <p:nvPicPr>
          <p:cNvPr id="28" name="Picture 2" descr="http://dev.massdigitalhealth.org/sites/mehi/files/images/Digital_Health/PracticePoint3.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33615"/>
          <a:stretch/>
        </p:blipFill>
        <p:spPr bwMode="auto">
          <a:xfrm>
            <a:off x="2584324" y="5192799"/>
            <a:ext cx="1467640" cy="5033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1819" y="5187422"/>
            <a:ext cx="1874748" cy="430987"/>
          </a:xfrm>
          <a:prstGeom prst="rect">
            <a:avLst/>
          </a:prstGeom>
          <a:ln>
            <a:noFill/>
          </a:ln>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73867" y="5571672"/>
            <a:ext cx="2623805" cy="603188"/>
          </a:xfrm>
          <a:prstGeom prst="rect">
            <a:avLst/>
          </a:prstGeom>
          <a:ln>
            <a:noFill/>
          </a:ln>
        </p:spPr>
      </p:pic>
      <p:sp>
        <p:nvSpPr>
          <p:cNvPr id="3" name="Content Placeholder 2"/>
          <p:cNvSpPr>
            <a:spLocks noGrp="1"/>
          </p:cNvSpPr>
          <p:nvPr>
            <p:ph idx="1"/>
          </p:nvPr>
        </p:nvSpPr>
        <p:spPr>
          <a:xfrm>
            <a:off x="528864" y="1760376"/>
            <a:ext cx="3518597" cy="4572000"/>
          </a:xfrm>
          <a:noFill/>
          <a:ln w="19050">
            <a:solidFill>
              <a:srgbClr val="213368"/>
            </a:solidFill>
          </a:ln>
        </p:spPr>
        <p:style>
          <a:lnRef idx="2">
            <a:schemeClr val="accent5"/>
          </a:lnRef>
          <a:fillRef idx="1">
            <a:schemeClr val="lt1"/>
          </a:fillRef>
          <a:effectRef idx="0">
            <a:schemeClr val="accent5"/>
          </a:effectRef>
          <a:fontRef idx="minor">
            <a:schemeClr val="dk1"/>
          </a:fontRef>
        </p:style>
        <p:txBody>
          <a:bodyPr/>
          <a:lstStyle/>
          <a:p>
            <a:pPr marL="0" indent="0" algn="ctr">
              <a:spcBef>
                <a:spcPts val="0"/>
              </a:spcBef>
              <a:buNone/>
            </a:pPr>
            <a:endParaRPr lang="en-US" sz="500" u="sng"/>
          </a:p>
          <a:p>
            <a:pPr marL="0" indent="0" algn="ctr">
              <a:spcBef>
                <a:spcPts val="600"/>
              </a:spcBef>
              <a:buNone/>
            </a:pPr>
            <a:endParaRPr lang="en-US" sz="2400" u="sng"/>
          </a:p>
          <a:p>
            <a:pPr marL="0" indent="0" algn="ctr">
              <a:spcBef>
                <a:spcPts val="600"/>
              </a:spcBef>
              <a:buNone/>
            </a:pPr>
            <a:endParaRPr lang="en-US" sz="2400" u="sng"/>
          </a:p>
          <a:p>
            <a:pPr marL="0" indent="0" algn="ctr">
              <a:spcBef>
                <a:spcPts val="600"/>
              </a:spcBef>
              <a:buNone/>
            </a:pPr>
            <a:endParaRPr lang="en-US" sz="2400" u="sng"/>
          </a:p>
          <a:p>
            <a:pPr marL="0" indent="0">
              <a:buNone/>
            </a:pPr>
            <a:r>
              <a:rPr lang="en-US" sz="1500"/>
              <a:t>These Sandboxes provide access to de-identified and / or synthetic data sets. They also provide access to subject matter experts to use the data for research, visualization, analysis, and building, training, and testing new algorithms.</a:t>
            </a:r>
          </a:p>
        </p:txBody>
      </p:sp>
      <p:sp>
        <p:nvSpPr>
          <p:cNvPr id="10" name="Content Placeholder 2"/>
          <p:cNvSpPr txBox="1">
            <a:spLocks/>
          </p:cNvSpPr>
          <p:nvPr/>
        </p:nvSpPr>
        <p:spPr>
          <a:xfrm>
            <a:off x="4302942" y="1760376"/>
            <a:ext cx="3518597" cy="4572000"/>
          </a:xfrm>
          <a:prstGeom prst="rect">
            <a:avLst/>
          </a:prstGeom>
          <a:noFill/>
          <a:ln w="19050" cap="flat" cmpd="sng" algn="ctr">
            <a:solidFill>
              <a:srgbClr val="213368"/>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13368"/>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500" b="0" i="0" u="sng"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rPr>
              <a:t>These Sandboxes provide access to world class cybersecurity experts, simulated care settings, and configurable network infrastructures to conduct cybersecurity risk assessments, optimize product offerings, and develop and test solutions for vulnerabilities. </a:t>
            </a:r>
          </a:p>
        </p:txBody>
      </p:sp>
      <p:sp>
        <p:nvSpPr>
          <p:cNvPr id="11" name="Content Placeholder 2"/>
          <p:cNvSpPr txBox="1">
            <a:spLocks/>
          </p:cNvSpPr>
          <p:nvPr/>
        </p:nvSpPr>
        <p:spPr>
          <a:xfrm>
            <a:off x="8148864" y="1760376"/>
            <a:ext cx="3518597" cy="4572000"/>
          </a:xfrm>
          <a:prstGeom prst="rect">
            <a:avLst/>
          </a:prstGeom>
          <a:noFill/>
          <a:ln w="19050" cap="flat" cmpd="sng" algn="ctr">
            <a:solidFill>
              <a:srgbClr val="213368"/>
            </a:solidFill>
            <a:prstDash val="solid"/>
            <a:miter lim="800000"/>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13368"/>
                </a:solidFill>
                <a:latin typeface="Calibri" panose="020F050202020403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13368"/>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13368"/>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13368"/>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500" b="0" i="0" u="sng"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213368"/>
                </a:solidFill>
                <a:effectLst/>
                <a:uLnTx/>
                <a:uFillTx/>
                <a:latin typeface="Calibri" panose="020F0502020204030204" pitchFamily="34" charset="0"/>
                <a:ea typeface="Tahoma" panose="020B0604030504040204" pitchFamily="34" charset="0"/>
                <a:cs typeface="Tahoma" panose="020B0604030504040204" pitchFamily="34" charset="0"/>
              </a:rPr>
              <a:t>These Sandboxes connect you with subject matter experts to assess and test interoperability capabilities and perform integration testing in a virtual hospital setting. They also provide consultation and guidance to develop and test EHR integrations to reduce risks in clinical deployments. </a:t>
            </a:r>
          </a:p>
        </p:txBody>
      </p:sp>
    </p:spTree>
    <p:extLst>
      <p:ext uri="{BB962C8B-B14F-4D97-AF65-F5344CB8AC3E}">
        <p14:creationId xmlns:p14="http://schemas.microsoft.com/office/powerpoint/2010/main" val="389492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5414" y="239609"/>
            <a:ext cx="8823325" cy="50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213368"/>
                </a:solidFill>
                <a:latin typeface="+mn-lt"/>
                <a:cs typeface="Arial"/>
              </a:rPr>
              <a:t>Digital Health Sandbox Networking Series</a:t>
            </a:r>
            <a:endParaRPr lang="en-US" sz="3600" b="1">
              <a:solidFill>
                <a:schemeClr val="accent5">
                  <a:lumMod val="50000"/>
                </a:schemeClr>
              </a:solidFill>
              <a:latin typeface="+mn-lt"/>
              <a:ea typeface="Calibri" panose="020F0502020204030204"/>
              <a:cs typeface="Arial" panose="020B0604020202020204" pitchFamily="34" charset="0"/>
            </a:endParaRPr>
          </a:p>
        </p:txBody>
      </p:sp>
      <p:sp>
        <p:nvSpPr>
          <p:cNvPr id="3" name="Rectangle 2"/>
          <p:cNvSpPr/>
          <p:nvPr/>
        </p:nvSpPr>
        <p:spPr>
          <a:xfrm>
            <a:off x="346840" y="1305527"/>
            <a:ext cx="4968405" cy="1446550"/>
          </a:xfrm>
          <a:prstGeom prst="rect">
            <a:avLst/>
          </a:prstGeom>
        </p:spPr>
        <p:txBody>
          <a:bodyPr wrap="square" lIns="91440" tIns="45720" rIns="91440" bIns="45720" anchor="t">
            <a:spAutoFit/>
          </a:bodyPr>
          <a:lstStyle/>
          <a:p>
            <a:pPr defTabSz="457038" fontAlgn="base">
              <a:spcAft>
                <a:spcPts val="1200"/>
              </a:spcAft>
              <a:defRPr/>
            </a:pPr>
            <a:r>
              <a:rPr kumimoji="0" lang="en-US" sz="2200" i="0" u="none" strike="noStrike" kern="1200" cap="none" spc="0" normalizeH="0" baseline="0" noProof="0">
                <a:ln>
                  <a:noFill/>
                </a:ln>
                <a:solidFill>
                  <a:schemeClr val="accent5">
                    <a:lumMod val="50000"/>
                  </a:schemeClr>
                </a:solidFill>
                <a:effectLst/>
                <a:uLnTx/>
                <a:uFillTx/>
                <a:ea typeface="ＭＳ Ｐゴシック"/>
                <a:cs typeface="Arial"/>
              </a:rPr>
              <a:t>Through the Digital Health Sandbox Networking Serie</a:t>
            </a:r>
            <a:r>
              <a:rPr lang="en-US" sz="2200">
                <a:solidFill>
                  <a:schemeClr val="accent5">
                    <a:lumMod val="50000"/>
                  </a:schemeClr>
                </a:solidFill>
                <a:ea typeface="ＭＳ Ｐゴシック"/>
                <a:cs typeface="Arial"/>
              </a:rPr>
              <a:t>s, </a:t>
            </a:r>
            <a:r>
              <a:rPr lang="en-US" sz="2200" err="1">
                <a:solidFill>
                  <a:schemeClr val="accent5">
                    <a:lumMod val="50000"/>
                  </a:schemeClr>
                </a:solidFill>
                <a:ea typeface="ＭＳ Ｐゴシック"/>
                <a:cs typeface="Arial"/>
              </a:rPr>
              <a:t>MeHI</a:t>
            </a:r>
            <a:r>
              <a:rPr kumimoji="0" lang="en-US" sz="2200" i="0" u="none" strike="noStrike" kern="1200" cap="none" spc="0" normalizeH="0" baseline="0" noProof="0">
                <a:ln>
                  <a:noFill/>
                </a:ln>
                <a:solidFill>
                  <a:schemeClr val="accent5">
                    <a:lumMod val="50000"/>
                  </a:schemeClr>
                </a:solidFill>
                <a:effectLst/>
                <a:uLnTx/>
                <a:uFillTx/>
                <a:ea typeface="ＭＳ Ｐゴシック"/>
                <a:cs typeface="Arial"/>
              </a:rPr>
              <a:t> co-hosts </a:t>
            </a:r>
            <a:r>
              <a:rPr lang="en-US" sz="2200">
                <a:solidFill>
                  <a:schemeClr val="accent5">
                    <a:lumMod val="50000"/>
                  </a:schemeClr>
                </a:solidFill>
                <a:ea typeface="ＭＳ Ｐゴシック"/>
                <a:cs typeface="Arial"/>
              </a:rPr>
              <a:t>          </a:t>
            </a:r>
            <a:r>
              <a:rPr kumimoji="0" lang="en-US" sz="2200" i="0" u="none" strike="noStrike" kern="1200" cap="none" spc="0" normalizeH="0" baseline="0" noProof="0">
                <a:ln>
                  <a:noFill/>
                </a:ln>
                <a:solidFill>
                  <a:schemeClr val="accent5">
                    <a:lumMod val="50000"/>
                  </a:schemeClr>
                </a:solidFill>
                <a:effectLst/>
                <a:uLnTx/>
                <a:uFillTx/>
                <a:ea typeface="ＭＳ Ｐゴシック"/>
                <a:cs typeface="Arial"/>
              </a:rPr>
              <a:t>in-person events with members of the Digital Health Sandbox Network. </a:t>
            </a:r>
            <a:endParaRPr lang="en-US" sz="2400">
              <a:solidFill>
                <a:schemeClr val="accent5">
                  <a:lumMod val="50000"/>
                </a:schemeClr>
              </a:solidFill>
              <a:ea typeface="ＭＳ Ｐゴシック"/>
              <a:cs typeface="Arial"/>
            </a:endParaRPr>
          </a:p>
        </p:txBody>
      </p:sp>
      <p:pic>
        <p:nvPicPr>
          <p:cNvPr id="4098" name="Picture 2" descr="No alternative text description for this image">
            <a:extLst>
              <a:ext uri="{FF2B5EF4-FFF2-40B4-BE49-F238E27FC236}">
                <a16:creationId xmlns:a16="http://schemas.microsoft.com/office/drawing/2014/main" id="{55EE508F-C4E9-D98D-5039-961501214C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397" y="4088489"/>
            <a:ext cx="2970463" cy="22278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808397" y="1474923"/>
            <a:ext cx="2970463" cy="2227847"/>
          </a:xfrm>
          <a:prstGeom prst="rect">
            <a:avLst/>
          </a:prstGeom>
        </p:spPr>
      </p:pic>
      <p:sp>
        <p:nvSpPr>
          <p:cNvPr id="5" name="Rectangle 4"/>
          <p:cNvSpPr/>
          <p:nvPr/>
        </p:nvSpPr>
        <p:spPr>
          <a:xfrm>
            <a:off x="346840" y="2879673"/>
            <a:ext cx="4968405" cy="3200876"/>
          </a:xfrm>
          <a:prstGeom prst="rect">
            <a:avLst/>
          </a:prstGeom>
        </p:spPr>
        <p:txBody>
          <a:bodyPr wrap="square">
            <a:spAutoFit/>
          </a:bodyPr>
          <a:lstStyle/>
          <a:p>
            <a:pPr defTabSz="457038" fontAlgn="base">
              <a:spcAft>
                <a:spcPts val="1200"/>
              </a:spcAft>
              <a:defRPr/>
            </a:pPr>
            <a:r>
              <a:rPr lang="en-US" sz="2200">
                <a:solidFill>
                  <a:schemeClr val="accent5">
                    <a:lumMod val="50000"/>
                  </a:schemeClr>
                </a:solidFill>
                <a:ea typeface="ＭＳ Ｐゴシック" charset="0"/>
                <a:cs typeface="Arial" panose="020B0604020202020204" pitchFamily="34" charset="0"/>
              </a:rPr>
              <a:t>The goals of the Networking Series are to:</a:t>
            </a:r>
            <a:r>
              <a:rPr lang="en-US" sz="2200">
                <a:solidFill>
                  <a:schemeClr val="accent5">
                    <a:lumMod val="50000"/>
                  </a:schemeClr>
                </a:solidFill>
                <a:cs typeface="Arial" panose="020B0604020202020204" pitchFamily="34" charset="0"/>
              </a:rPr>
              <a:t> </a:t>
            </a:r>
          </a:p>
          <a:p>
            <a:pPr marL="341313" lvl="1" indent="-169863" defTabSz="457038" fontAlgn="base">
              <a:spcAft>
                <a:spcPts val="600"/>
              </a:spcAft>
              <a:buFont typeface="Arial" panose="020B0604020202020204" pitchFamily="34" charset="0"/>
              <a:buChar char="•"/>
              <a:defRPr/>
            </a:pPr>
            <a:r>
              <a:rPr lang="en-US" sz="2000">
                <a:solidFill>
                  <a:schemeClr val="accent5">
                    <a:lumMod val="50000"/>
                  </a:schemeClr>
                </a:solidFill>
                <a:cs typeface="Arial" panose="020B0604020202020204" pitchFamily="34" charset="0"/>
              </a:rPr>
              <a:t>Showcase the Massachusetts Digital Health Sandbox facilities and resources;</a:t>
            </a:r>
          </a:p>
          <a:p>
            <a:pPr marL="341313" lvl="1" indent="-169863" defTabSz="457038" fontAlgn="base">
              <a:spcAft>
                <a:spcPts val="600"/>
              </a:spcAft>
              <a:buFont typeface="Arial" panose="020B0604020202020204" pitchFamily="34" charset="0"/>
              <a:buChar char="•"/>
              <a:defRPr/>
            </a:pPr>
            <a:r>
              <a:rPr lang="en-US" sz="2000">
                <a:solidFill>
                  <a:schemeClr val="accent5">
                    <a:lumMod val="50000"/>
                  </a:schemeClr>
                </a:solidFill>
                <a:cs typeface="Arial" panose="020B0604020202020204" pitchFamily="34" charset="0"/>
              </a:rPr>
              <a:t>Feature speakers on priority topics for MeHI and the Sandboxes;</a:t>
            </a:r>
          </a:p>
          <a:p>
            <a:pPr marL="341313" lvl="1" indent="-169863" defTabSz="457038" fontAlgn="base">
              <a:spcAft>
                <a:spcPts val="600"/>
              </a:spcAft>
              <a:buFont typeface="Arial" panose="020B0604020202020204" pitchFamily="34" charset="0"/>
              <a:buChar char="•"/>
              <a:defRPr/>
            </a:pPr>
            <a:r>
              <a:rPr lang="en-US" sz="2000">
                <a:solidFill>
                  <a:schemeClr val="accent5">
                    <a:lumMod val="50000"/>
                  </a:schemeClr>
                </a:solidFill>
                <a:cs typeface="Arial" panose="020B0604020202020204" pitchFamily="34" charset="0"/>
              </a:rPr>
              <a:t>Bring stakeholders in the Massachusetts digital health ecosystem together to connect, network, and explore opportunities for collaboration</a:t>
            </a:r>
          </a:p>
        </p:txBody>
      </p:sp>
      <p:pic>
        <p:nvPicPr>
          <p:cNvPr id="3074" name="Picture 2">
            <a:extLst>
              <a:ext uri="{FF2B5EF4-FFF2-40B4-BE49-F238E27FC236}">
                <a16:creationId xmlns:a16="http://schemas.microsoft.com/office/drawing/2014/main" id="{6306F5BE-B5E5-5907-4DA4-6FC8D4B87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5127" y="4235288"/>
            <a:ext cx="2578999" cy="19342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1EAD648-CDAB-1297-3C5D-E53AEAF61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4915" y="1304836"/>
            <a:ext cx="2099425" cy="279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44967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fba6a33-bdf5-49fa-88ed-0d8a61590067" xsi:nil="true"/>
    <lcf76f155ced4ddcb4097134ff3c332f xmlns="1417bf23-b272-4bcc-b02f-6700876cb04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7E7283F2EE6C46BDED166EF7F3AB75" ma:contentTypeVersion="16" ma:contentTypeDescription="Create a new document." ma:contentTypeScope="" ma:versionID="64aeec99bf4b3b1c41c93a3086c3f26c">
  <xsd:schema xmlns:xsd="http://www.w3.org/2001/XMLSchema" xmlns:xs="http://www.w3.org/2001/XMLSchema" xmlns:p="http://schemas.microsoft.com/office/2006/metadata/properties" xmlns:ns2="1417bf23-b272-4bcc-b02f-6700876cb043" xmlns:ns3="bfba6a33-bdf5-49fa-88ed-0d8a61590067" targetNamespace="http://schemas.microsoft.com/office/2006/metadata/properties" ma:root="true" ma:fieldsID="2d367d6755a4a61e7d5bce4aeae3dc4d" ns2:_="" ns3:_="">
    <xsd:import namespace="1417bf23-b272-4bcc-b02f-6700876cb043"/>
    <xsd:import namespace="bfba6a33-bdf5-49fa-88ed-0d8a6159006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7bf23-b272-4bcc-b02f-6700876cb0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716c900-b2c8-452f-9489-874ce9ae4341"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ba6a33-bdf5-49fa-88ed-0d8a6159006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6aa9695-316c-4bda-9f1d-eccf6a41035e}" ma:internalName="TaxCatchAll" ma:showField="CatchAllData" ma:web="bfba6a33-bdf5-49fa-88ed-0d8a615900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2A6EE0-0AAA-4BF2-9200-C763A99D177B}">
  <ds:schemaRefs>
    <ds:schemaRef ds:uri="1417bf23-b272-4bcc-b02f-6700876cb043"/>
    <ds:schemaRef ds:uri="bfba6a33-bdf5-49fa-88ed-0d8a6159006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CA55C47-7873-40BD-9195-9C9DD08FFCB8}">
  <ds:schemaRefs>
    <ds:schemaRef ds:uri="1417bf23-b272-4bcc-b02f-6700876cb043"/>
    <ds:schemaRef ds:uri="bfba6a33-bdf5-49fa-88ed-0d8a615900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ECF0F2-E062-445B-90CD-65EC19710E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1579</Words>
  <Application>Microsoft Office PowerPoint</Application>
  <PresentationFormat>Widescreen</PresentationFormat>
  <Paragraphs>188</Paragraphs>
  <Slides>15</Slides>
  <Notes>11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15</vt:i4>
      </vt:variant>
    </vt:vector>
  </HeadingPairs>
  <TitlesOfParts>
    <vt:vector size="33" baseType="lpstr">
      <vt:lpstr>ＭＳ Ｐゴシック</vt:lpstr>
      <vt:lpstr>Aptos</vt:lpstr>
      <vt:lpstr>Aptos Display</vt:lpstr>
      <vt:lpstr>Aptos_MSFontService</vt:lpstr>
      <vt:lpstr>Arial</vt:lpstr>
      <vt:lpstr>Calibri</vt:lpstr>
      <vt:lpstr>Calibri Light</vt:lpstr>
      <vt:lpstr>Courier New</vt:lpstr>
      <vt:lpstr>Courier New,monospace</vt:lpstr>
      <vt:lpstr>Montserrat</vt:lpstr>
      <vt:lpstr>Montserrat SemiBold</vt:lpstr>
      <vt:lpstr>Tahoma</vt:lpstr>
      <vt:lpstr>2_Office Theme</vt:lpstr>
      <vt:lpstr>Office Theme</vt:lpstr>
      <vt:lpstr>1_Office Theme</vt:lpstr>
      <vt:lpstr>5_Office Theme</vt:lpstr>
      <vt:lpstr>3_Office Theme</vt:lpstr>
      <vt:lpstr>office theme</vt:lpstr>
      <vt:lpstr>PowerPoint Presentation</vt:lpstr>
      <vt:lpstr>PowerPoint Presentation</vt:lpstr>
      <vt:lpstr>PowerPoint Presentation</vt:lpstr>
      <vt:lpstr>PowerPoint Presentation</vt:lpstr>
      <vt:lpstr>PowerPoint Presentation</vt:lpstr>
      <vt:lpstr>Sandbox Resources</vt:lpstr>
      <vt:lpstr>Sandbox Resources</vt:lpstr>
      <vt:lpstr>Sandbox Resources</vt:lpstr>
      <vt:lpstr>PowerPoint Presentation</vt:lpstr>
      <vt:lpstr>Sandbox Challenge Program</vt:lpstr>
      <vt:lpstr>Mass Digital Health Connects</vt:lpstr>
      <vt:lpstr>Advancing Health Equity in Massachusetts</vt:lpstr>
      <vt:lpstr>Innovations to Support Women+ Health</vt:lpstr>
      <vt:lpstr>Example Sandbox Grant Projects</vt:lpstr>
      <vt:lpstr>Example Sandbox Grant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Green</dc:creator>
  <cp:lastModifiedBy>Keely Benson</cp:lastModifiedBy>
  <cp:revision>1</cp:revision>
  <cp:lastPrinted>2023-04-04T21:04:29Z</cp:lastPrinted>
  <dcterms:created xsi:type="dcterms:W3CDTF">2022-09-12T16:29:08Z</dcterms:created>
  <dcterms:modified xsi:type="dcterms:W3CDTF">2025-07-14T14:33:37Z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0x010100317E7283F2EE6C46BDED166EF7F3AB75</vt:lpwstr>
  </property>
  <property fmtid="{D5CDD505-2E9C-101B-9397-08002B2CF9AE}" pid="3" name="MediaServiceImageTags">
    <vt:lpwstr/>
  </property>
</Properties>
</file>